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434" r:id="rId2"/>
    <p:sldId id="259" r:id="rId3"/>
    <p:sldId id="370" r:id="rId4"/>
    <p:sldId id="455" r:id="rId5"/>
    <p:sldId id="442" r:id="rId6"/>
    <p:sldId id="435" r:id="rId7"/>
    <p:sldId id="459" r:id="rId8"/>
    <p:sldId id="453" r:id="rId9"/>
    <p:sldId id="456" r:id="rId10"/>
    <p:sldId id="454" r:id="rId11"/>
    <p:sldId id="458" r:id="rId12"/>
    <p:sldId id="452" r:id="rId13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D60093"/>
    <a:srgbClr val="FF9900"/>
    <a:srgbClr val="008000"/>
    <a:srgbClr val="25FF88"/>
    <a:srgbClr val="D8B8F2"/>
    <a:srgbClr val="80ABE0"/>
    <a:srgbClr val="00A84C"/>
    <a:srgbClr val="FF5050"/>
    <a:srgbClr val="FFA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98" autoAdjust="0"/>
    <p:restoredTop sz="98271" autoAdjust="0"/>
  </p:normalViewPr>
  <p:slideViewPr>
    <p:cSldViewPr>
      <p:cViewPr varScale="1">
        <p:scale>
          <a:sx n="86" d="100"/>
          <a:sy n="86" d="100"/>
        </p:scale>
        <p:origin x="10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57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485170603674542"/>
          <c:y val="0.19932201575860972"/>
          <c:w val="0.81400043744531936"/>
          <c:h val="0.6999440939362691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 6 июня 2023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7ACC-4F9D-BA9C-1ABCEF539447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7ACC-4F9D-BA9C-1ABCEF539447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7ACC-4F9D-BA9C-1ABCEF539447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6B16-4603-BBBC-E5F7625DEAC4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6B16-4603-BBBC-E5F7625DEAC4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6B16-4603-BBBC-E5F7625DEAC4}"/>
              </c:ext>
            </c:extLst>
          </c:dPt>
          <c:dLbls>
            <c:dLbl>
              <c:idx val="0"/>
              <c:layout>
                <c:manualLayout>
                  <c:x val="1.5972222222222221E-2"/>
                  <c:y val="1.12052546796869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ACC-4F9D-BA9C-1ABCEF539447}"/>
                </c:ext>
              </c:extLst>
            </c:dLbl>
            <c:dLbl>
              <c:idx val="2"/>
              <c:layout>
                <c:manualLayout>
                  <c:x val="1.6666666666666666E-2"/>
                  <c:y val="8.93009074941048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ACC-4F9D-BA9C-1ABCEF53944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Лист1!$A$2:$A$11</c:f>
              <c:strCache>
                <c:ptCount val="10"/>
                <c:pt idx="0">
                  <c:v>Уфа</c:v>
                </c:pt>
                <c:pt idx="1">
                  <c:v>Бирский МО</c:v>
                </c:pt>
                <c:pt idx="2">
                  <c:v>Дуванский МО</c:v>
                </c:pt>
                <c:pt idx="3">
                  <c:v>Стерлитамакский МО </c:v>
                </c:pt>
                <c:pt idx="4">
                  <c:v>Белорецкий МО</c:v>
                </c:pt>
                <c:pt idx="5">
                  <c:v>Кумертаукский МО</c:v>
                </c:pt>
                <c:pt idx="6">
                  <c:v>Нефтекамский МО</c:v>
                </c:pt>
                <c:pt idx="7">
                  <c:v>Октябрьский МО</c:v>
                </c:pt>
                <c:pt idx="8">
                  <c:v>Центральный МО</c:v>
                </c:pt>
                <c:pt idx="9">
                  <c:v>Сибайский МО</c:v>
                </c:pt>
              </c:strCache>
            </c:strRef>
          </c:cat>
          <c:val>
            <c:numRef>
              <c:f>Лист1!$B$2:$B$11</c:f>
              <c:numCache>
                <c:formatCode>0%</c:formatCode>
                <c:ptCount val="10"/>
                <c:pt idx="0">
                  <c:v>0.95</c:v>
                </c:pt>
                <c:pt idx="1">
                  <c:v>0.82</c:v>
                </c:pt>
                <c:pt idx="2">
                  <c:v>0.83</c:v>
                </c:pt>
                <c:pt idx="3">
                  <c:v>0.99</c:v>
                </c:pt>
                <c:pt idx="4">
                  <c:v>0.87</c:v>
                </c:pt>
                <c:pt idx="5">
                  <c:v>0.94</c:v>
                </c:pt>
                <c:pt idx="6">
                  <c:v>0.92</c:v>
                </c:pt>
                <c:pt idx="7">
                  <c:v>1</c:v>
                </c:pt>
                <c:pt idx="8">
                  <c:v>0.96</c:v>
                </c:pt>
                <c:pt idx="9">
                  <c:v>0.88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B16-4603-BBBC-E5F7625DEAC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 23 июня 2023 года 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7ACC-4F9D-BA9C-1ABCEF539447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7ACC-4F9D-BA9C-1ABCEF539447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7ACC-4F9D-BA9C-1ABCEF53944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Уфа</c:v>
                </c:pt>
                <c:pt idx="1">
                  <c:v>Бирский МО</c:v>
                </c:pt>
                <c:pt idx="2">
                  <c:v>Дуванский МО</c:v>
                </c:pt>
                <c:pt idx="3">
                  <c:v>Стерлитамакский МО </c:v>
                </c:pt>
                <c:pt idx="4">
                  <c:v>Белорецкий МО</c:v>
                </c:pt>
                <c:pt idx="5">
                  <c:v>Кумертаукский МО</c:v>
                </c:pt>
                <c:pt idx="6">
                  <c:v>Нефтекамский МО</c:v>
                </c:pt>
                <c:pt idx="7">
                  <c:v>Октябрьский МО</c:v>
                </c:pt>
                <c:pt idx="8">
                  <c:v>Центральный МО</c:v>
                </c:pt>
                <c:pt idx="9">
                  <c:v>Сибайский МО</c:v>
                </c:pt>
              </c:strCache>
            </c:strRef>
          </c:cat>
          <c:val>
            <c:numRef>
              <c:f>Лист1!$C$2:$C$11</c:f>
              <c:numCache>
                <c:formatCode>0%</c:formatCode>
                <c:ptCount val="10"/>
                <c:pt idx="0">
                  <c:v>0.92</c:v>
                </c:pt>
                <c:pt idx="1">
                  <c:v>0.89</c:v>
                </c:pt>
                <c:pt idx="2">
                  <c:v>0.83</c:v>
                </c:pt>
                <c:pt idx="3">
                  <c:v>0.99</c:v>
                </c:pt>
                <c:pt idx="4">
                  <c:v>0.87</c:v>
                </c:pt>
                <c:pt idx="5">
                  <c:v>0.94</c:v>
                </c:pt>
                <c:pt idx="6">
                  <c:v>0.92</c:v>
                </c:pt>
                <c:pt idx="7">
                  <c:v>1</c:v>
                </c:pt>
                <c:pt idx="8">
                  <c:v>0.97</c:v>
                </c:pt>
                <c:pt idx="9">
                  <c:v>0.93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ACC-4F9D-BA9C-1ABCEF53944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 21 августа 2023 года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1.6666666666666666E-2"/>
                  <c:y val="-8.94215377054363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ACC-4F9D-BA9C-1ABCEF539447}"/>
                </c:ext>
              </c:extLst>
            </c:dLbl>
            <c:dLbl>
              <c:idx val="1"/>
              <c:layout>
                <c:manualLayout>
                  <c:x val="1.2499999999999898E-2"/>
                  <c:y val="-2.23553844263586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7ACC-4F9D-BA9C-1ABCEF53944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Уфа</c:v>
                </c:pt>
                <c:pt idx="1">
                  <c:v>Бирский МО</c:v>
                </c:pt>
                <c:pt idx="2">
                  <c:v>Дуванский МО</c:v>
                </c:pt>
                <c:pt idx="3">
                  <c:v>Стерлитамакский МО </c:v>
                </c:pt>
                <c:pt idx="4">
                  <c:v>Белорецкий МО</c:v>
                </c:pt>
                <c:pt idx="5">
                  <c:v>Кумертаукский МО</c:v>
                </c:pt>
                <c:pt idx="6">
                  <c:v>Нефтекамский МО</c:v>
                </c:pt>
                <c:pt idx="7">
                  <c:v>Октябрьский МО</c:v>
                </c:pt>
                <c:pt idx="8">
                  <c:v>Центральный МО</c:v>
                </c:pt>
                <c:pt idx="9">
                  <c:v>Сибайский МО</c:v>
                </c:pt>
              </c:strCache>
            </c:strRef>
          </c:cat>
          <c:val>
            <c:numRef>
              <c:f>Лист1!$D$2:$D$11</c:f>
              <c:numCache>
                <c:formatCode>0%</c:formatCode>
                <c:ptCount val="10"/>
                <c:pt idx="0">
                  <c:v>0.92</c:v>
                </c:pt>
                <c:pt idx="1">
                  <c:v>0.9</c:v>
                </c:pt>
                <c:pt idx="2">
                  <c:v>0.86</c:v>
                </c:pt>
                <c:pt idx="3">
                  <c:v>0.99</c:v>
                </c:pt>
                <c:pt idx="4">
                  <c:v>0.85</c:v>
                </c:pt>
                <c:pt idx="5">
                  <c:v>0.95</c:v>
                </c:pt>
                <c:pt idx="6">
                  <c:v>0.92</c:v>
                </c:pt>
                <c:pt idx="7">
                  <c:v>1</c:v>
                </c:pt>
                <c:pt idx="8">
                  <c:v>0.98</c:v>
                </c:pt>
                <c:pt idx="9">
                  <c:v>0.96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7ACC-4F9D-BA9C-1ABCEF5394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04617544"/>
        <c:axId val="104617928"/>
      </c:barChart>
      <c:catAx>
        <c:axId val="104617544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4617928"/>
        <c:crosses val="autoZero"/>
        <c:auto val="1"/>
        <c:lblAlgn val="ctr"/>
        <c:lblOffset val="100"/>
        <c:noMultiLvlLbl val="0"/>
      </c:catAx>
      <c:valAx>
        <c:axId val="104617928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46175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детский стоматологический прием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город Уфа</c:v>
                </c:pt>
                <c:pt idx="1">
                  <c:v>города РБ </c:v>
                </c:pt>
                <c:pt idx="2">
                  <c:v>районы РБ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8.9700000000000006</c:v>
                </c:pt>
                <c:pt idx="1">
                  <c:v>7.66</c:v>
                </c:pt>
                <c:pt idx="2">
                  <c:v>6.83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1AA-4434-A365-253146A07B1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детский прием зубного врача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город Уфа</c:v>
                </c:pt>
                <c:pt idx="1">
                  <c:v>города РБ </c:v>
                </c:pt>
                <c:pt idx="2">
                  <c:v>районы РБ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3.11</c:v>
                </c:pt>
                <c:pt idx="1">
                  <c:v>8.27</c:v>
                </c:pt>
                <c:pt idx="2">
                  <c:v>7.7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1AA-4434-A365-253146A07B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4811504"/>
        <c:axId val="104775640"/>
      </c:barChart>
      <c:catAx>
        <c:axId val="104811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04775640"/>
        <c:crosses val="autoZero"/>
        <c:auto val="1"/>
        <c:lblAlgn val="ctr"/>
        <c:lblOffset val="100"/>
        <c:noMultiLvlLbl val="0"/>
      </c:catAx>
      <c:valAx>
        <c:axId val="1047756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4811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детский стоматологический прием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город Уфа</c:v>
                </c:pt>
                <c:pt idx="1">
                  <c:v>города РБ </c:v>
                </c:pt>
                <c:pt idx="2">
                  <c:v>районы РБ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11</c:v>
                </c:pt>
                <c:pt idx="1">
                  <c:v>8</c:v>
                </c:pt>
                <c:pt idx="2">
                  <c:v>6.2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E55-4724-8FDA-7A0D9C359B2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детский прием зубного врача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город Уфа</c:v>
                </c:pt>
                <c:pt idx="1">
                  <c:v>города РБ </c:v>
                </c:pt>
                <c:pt idx="2">
                  <c:v>районы РБ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2.4</c:v>
                </c:pt>
                <c:pt idx="1">
                  <c:v>5.9</c:v>
                </c:pt>
                <c:pt idx="2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E55-4724-8FDA-7A0D9C359B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6050904"/>
        <c:axId val="106051288"/>
      </c:barChart>
      <c:catAx>
        <c:axId val="106050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06051288"/>
        <c:crosses val="autoZero"/>
        <c:auto val="1"/>
        <c:lblAlgn val="ctr"/>
        <c:lblOffset val="100"/>
        <c:noMultiLvlLbl val="0"/>
      </c:catAx>
      <c:valAx>
        <c:axId val="1060512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60509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детский стоматологический прием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город Уфа</c:v>
                </c:pt>
                <c:pt idx="1">
                  <c:v>города РБ </c:v>
                </c:pt>
                <c:pt idx="2">
                  <c:v>районы РБ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10.79</c:v>
                </c:pt>
                <c:pt idx="1">
                  <c:v>9.0299999999999994</c:v>
                </c:pt>
                <c:pt idx="2">
                  <c:v>7.37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1FF-4097-9704-6BC9FC5E58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5315792"/>
        <c:axId val="105316968"/>
      </c:barChart>
      <c:catAx>
        <c:axId val="105315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05316968"/>
        <c:crosses val="autoZero"/>
        <c:auto val="1"/>
        <c:lblAlgn val="ctr"/>
        <c:lblOffset val="100"/>
        <c:noMultiLvlLbl val="0"/>
      </c:catAx>
      <c:valAx>
        <c:axId val="1053169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5315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0.50787</cdr:x>
      <cdr:y>0.01933</cdr:y>
    </cdr:from>
    <cdr:to>
      <cdr:x>0.93699</cdr:x>
      <cdr:y>0.17122</cdr:y>
    </cdr:to>
    <cdr:sp macro="" textlink="">
      <cdr:nvSpPr>
        <cdr:cNvPr id="2" name="Прямоугольник 4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644008" y="109785"/>
          <a:ext cx="3923873" cy="862937"/>
        </a:xfrm>
        <a:prstGeom xmlns:a="http://schemas.openxmlformats.org/drawingml/2006/main" prst="roundRect">
          <a:avLst>
            <a:gd name="adj" fmla="val 21955"/>
          </a:avLst>
        </a:prstGeom>
        <a:solidFill xmlns:a="http://schemas.openxmlformats.org/drawingml/2006/main">
          <a:schemeClr val="bg1">
            <a:lumMod val="85000"/>
          </a:schemeClr>
        </a:solidFill>
        <a:ln xmlns:a="http://schemas.openxmlformats.org/drawingml/2006/main" w="0">
          <a:noFill/>
          <a:miter lim="800000"/>
          <a:headEnd/>
          <a:tailEnd/>
        </a:ln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 w="165100" prst="coolSlant"/>
        </a:sp3d>
        <a:ex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="horz" wrap="square" lIns="91440" tIns="45720" rIns="91440" bIns="45720" numCol="1" rtlCol="0" anchor="ctr" anchorCtr="0" compatLnSpc="1">
          <a:prstTxWarp prst="textNoShape">
            <a:avLst/>
          </a:prstTxWarp>
          <a:normAutofit fontScale="92500" lnSpcReduction="20000"/>
        </a:bodyPr>
        <a:lstStyle xmlns:a="http://schemas.openxmlformats.org/drawingml/2006/main">
          <a:defPPr>
            <a:defRPr lang="ru-RU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lnSpc>
              <a:spcPct val="115000"/>
            </a:lnSpc>
            <a:spcAft>
              <a:spcPts val="0"/>
            </a:spcAft>
          </a:pPr>
          <a:r>
            <a:rPr lang="ru-RU" b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Оценивалась медицинскими организациями путем анализа анкет, размещенных на сайтах медицинских организаций или оформленных в бумажном варианте</a:t>
          </a:r>
        </a:p>
        <a:p xmlns:a="http://schemas.openxmlformats.org/drawingml/2006/main">
          <a:pPr algn="ctr">
            <a:lnSpc>
              <a:spcPct val="115000"/>
            </a:lnSpc>
            <a:spcAft>
              <a:spcPts val="0"/>
            </a:spcAft>
          </a:pPr>
          <a:r>
            <a:rPr lang="ru-RU" sz="13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 </a:t>
          </a:r>
          <a:r>
            <a:rPr lang="ru-RU" sz="1300" b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 </a:t>
          </a:r>
          <a:endParaRPr lang="ru-RU" sz="1300" b="1" dirty="0">
            <a:solidFill>
              <a:schemeClr val="tx2">
                <a:lumMod val="75000"/>
              </a:schemeClr>
            </a:solidFill>
            <a:latin typeface="Arial" panose="020B0604020202020204" pitchFamily="34" charset="0"/>
            <a:ea typeface="Calibri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0.374</cdr:x>
      <cdr:y>0.9197</cdr:y>
    </cdr:from>
    <cdr:to>
      <cdr:x>0.40313</cdr:x>
      <cdr:y>0.96458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3419872" y="5224802"/>
          <a:ext cx="266328" cy="254950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>
            <a:solidFill>
              <a:srgbClr val="0070C0"/>
            </a:solidFill>
          </a:endParaRPr>
        </a:p>
      </cdr:txBody>
    </cdr:sp>
  </cdr:relSizeAnchor>
  <cdr:relSizeAnchor xmlns:cdr="http://schemas.openxmlformats.org/drawingml/2006/chartDrawing">
    <cdr:from>
      <cdr:x>0.53937</cdr:x>
      <cdr:y>0.9197</cdr:y>
    </cdr:from>
    <cdr:to>
      <cdr:x>0.5685</cdr:x>
      <cdr:y>0.9632</cdr:y>
    </cdr:to>
    <cdr:sp macro="" textlink="">
      <cdr:nvSpPr>
        <cdr:cNvPr id="13" name="Прямоугольник 12"/>
        <cdr:cNvSpPr/>
      </cdr:nvSpPr>
      <cdr:spPr>
        <a:xfrm xmlns:a="http://schemas.openxmlformats.org/drawingml/2006/main">
          <a:off x="4932040" y="5224801"/>
          <a:ext cx="266328" cy="247101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2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>
            <a:solidFill>
              <a:srgbClr val="0070C0"/>
            </a:solidFill>
          </a:endParaRPr>
        </a:p>
      </cdr:txBody>
    </cdr:sp>
  </cdr:relSizeAnchor>
  <cdr:relSizeAnchor xmlns:cdr="http://schemas.openxmlformats.org/drawingml/2006/chartDrawing">
    <cdr:from>
      <cdr:x>0.41902</cdr:x>
      <cdr:y>0.91736</cdr:y>
    </cdr:from>
    <cdr:to>
      <cdr:x>0.50888</cdr:x>
      <cdr:y>0.96749</cdr:y>
    </cdr:to>
    <cdr:sp macro="" textlink="">
      <cdr:nvSpPr>
        <cdr:cNvPr id="16" name="Прямоугольник 4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831558" y="5211459"/>
          <a:ext cx="821642" cy="284833"/>
        </a:xfrm>
        <a:prstGeom xmlns:a="http://schemas.openxmlformats.org/drawingml/2006/main" prst="roundRect">
          <a:avLst>
            <a:gd name="adj" fmla="val 21955"/>
          </a:avLst>
        </a:prstGeom>
        <a:solidFill xmlns:a="http://schemas.openxmlformats.org/drawingml/2006/main">
          <a:schemeClr val="bg1">
            <a:lumMod val="85000"/>
          </a:schemeClr>
        </a:solidFill>
        <a:ln xmlns:a="http://schemas.openxmlformats.org/drawingml/2006/main" w="0">
          <a:noFill/>
          <a:miter lim="800000"/>
          <a:headEnd/>
          <a:tailEnd/>
        </a:ln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 w="165100" prst="coolSlant"/>
        </a:sp3d>
        <a:ex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="horz" wrap="square" lIns="91440" tIns="45720" rIns="91440" bIns="45720" numCol="1" rtlCol="0" anchor="ctr" anchorCtr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lnSpc>
              <a:spcPct val="115000"/>
            </a:lnSpc>
            <a:spcAft>
              <a:spcPts val="0"/>
            </a:spcAft>
          </a:pPr>
          <a:r>
            <a:rPr lang="ru-RU" sz="8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н</a:t>
          </a:r>
          <a:r>
            <a:rPr lang="ru-RU" sz="800" b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а 06.06.2023</a:t>
          </a:r>
          <a:endParaRPr lang="ru-RU" sz="800" b="1" dirty="0">
            <a:solidFill>
              <a:schemeClr val="tx2">
                <a:lumMod val="75000"/>
              </a:schemeClr>
            </a:solidFill>
            <a:latin typeface="Arial" panose="020B0604020202020204" pitchFamily="34" charset="0"/>
            <a:ea typeface="Calibri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0.57875</cdr:x>
      <cdr:y>0.91736</cdr:y>
    </cdr:from>
    <cdr:to>
      <cdr:x>0.6686</cdr:x>
      <cdr:y>0.96749</cdr:y>
    </cdr:to>
    <cdr:sp macro="" textlink="">
      <cdr:nvSpPr>
        <cdr:cNvPr id="17" name="Прямоугольник 4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292080" y="5211459"/>
          <a:ext cx="821642" cy="284833"/>
        </a:xfrm>
        <a:prstGeom xmlns:a="http://schemas.openxmlformats.org/drawingml/2006/main" prst="roundRect">
          <a:avLst>
            <a:gd name="adj" fmla="val 21955"/>
          </a:avLst>
        </a:prstGeom>
        <a:solidFill xmlns:a="http://schemas.openxmlformats.org/drawingml/2006/main">
          <a:schemeClr val="bg1">
            <a:lumMod val="85000"/>
          </a:schemeClr>
        </a:solidFill>
        <a:ln xmlns:a="http://schemas.openxmlformats.org/drawingml/2006/main" w="0">
          <a:noFill/>
          <a:miter lim="800000"/>
          <a:headEnd/>
          <a:tailEnd/>
        </a:ln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 w="165100" prst="coolSlant"/>
        </a:sp3d>
        <a:ex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="horz" wrap="square" lIns="91440" tIns="45720" rIns="91440" bIns="45720" numCol="1" rtlCol="0" anchor="ctr" anchorCtr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lnSpc>
              <a:spcPct val="115000"/>
            </a:lnSpc>
            <a:spcAft>
              <a:spcPts val="0"/>
            </a:spcAft>
          </a:pPr>
          <a:r>
            <a:rPr lang="ru-RU" sz="8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н</a:t>
          </a:r>
          <a:r>
            <a:rPr lang="ru-RU" sz="800" b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а 23.06.2023</a:t>
          </a:r>
          <a:endParaRPr lang="ru-RU" sz="800" b="1" dirty="0">
            <a:solidFill>
              <a:schemeClr val="tx2">
                <a:lumMod val="75000"/>
              </a:schemeClr>
            </a:solidFill>
            <a:latin typeface="Arial" panose="020B0604020202020204" pitchFamily="34" charset="0"/>
            <a:ea typeface="Calibri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0.73625</cdr:x>
      <cdr:y>0.91736</cdr:y>
    </cdr:from>
    <cdr:to>
      <cdr:x>0.82611</cdr:x>
      <cdr:y>0.96749</cdr:y>
    </cdr:to>
    <cdr:sp macro="" textlink="">
      <cdr:nvSpPr>
        <cdr:cNvPr id="7" name="Прямоугольник 4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732240" y="5211505"/>
          <a:ext cx="821680" cy="284787"/>
        </a:xfrm>
        <a:prstGeom xmlns:a="http://schemas.openxmlformats.org/drawingml/2006/main" prst="roundRect">
          <a:avLst>
            <a:gd name="adj" fmla="val 21955"/>
          </a:avLst>
        </a:prstGeom>
        <a:solidFill xmlns:a="http://schemas.openxmlformats.org/drawingml/2006/main">
          <a:schemeClr val="bg1">
            <a:lumMod val="85000"/>
          </a:schemeClr>
        </a:solidFill>
        <a:ln xmlns:a="http://schemas.openxmlformats.org/drawingml/2006/main" w="0">
          <a:noFill/>
          <a:miter lim="800000"/>
          <a:headEnd/>
          <a:tailEnd/>
        </a:ln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 w="165100" prst="coolSlant"/>
        </a:sp3d>
        <a:ex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="horz" wrap="square" lIns="91440" tIns="45720" rIns="91440" bIns="45720" numCol="1" rtlCol="0" anchor="ctr" anchorCtr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lnSpc>
              <a:spcPct val="115000"/>
            </a:lnSpc>
            <a:spcAft>
              <a:spcPts val="0"/>
            </a:spcAft>
          </a:pPr>
          <a:r>
            <a:rPr lang="ru-RU" sz="8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н</a:t>
          </a:r>
          <a:r>
            <a:rPr lang="ru-RU" sz="800" b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а 21.08.2023</a:t>
          </a:r>
          <a:endParaRPr lang="ru-RU" sz="800" b="1" dirty="0">
            <a:solidFill>
              <a:schemeClr val="tx2">
                <a:lumMod val="75000"/>
              </a:schemeClr>
            </a:solidFill>
            <a:latin typeface="Arial" panose="020B0604020202020204" pitchFamily="34" charset="0"/>
            <a:ea typeface="Calibri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0.69242</cdr:x>
      <cdr:y>0.91324</cdr:y>
    </cdr:from>
    <cdr:to>
      <cdr:x>0.72155</cdr:x>
      <cdr:y>0.95674</cdr:y>
    </cdr:to>
    <cdr:sp macro="" textlink="">
      <cdr:nvSpPr>
        <cdr:cNvPr id="8" name="Прямоугольник 7"/>
        <cdr:cNvSpPr/>
      </cdr:nvSpPr>
      <cdr:spPr>
        <a:xfrm xmlns:a="http://schemas.openxmlformats.org/drawingml/2006/main">
          <a:off x="6331446" y="5188065"/>
          <a:ext cx="266365" cy="247122"/>
        </a:xfrm>
        <a:prstGeom xmlns:a="http://schemas.openxmlformats.org/drawingml/2006/main" prst="rect">
          <a:avLst/>
        </a:prstGeom>
        <a:solidFill xmlns:a="http://schemas.openxmlformats.org/drawingml/2006/main">
          <a:srgbClr val="92D050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>
            <a:solidFill>
              <a:srgbClr val="0070C0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60505A-4E85-49CA-8559-62F7395C849C}" type="datetimeFigureOut">
              <a:rPr lang="ru-RU" smtClean="0"/>
              <a:t>04.09.2023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38DE67-7F05-452C-AFDC-ED17E6B91C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53746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DB4D4C-85C0-497A-97EF-A8C3799DA1A2}" type="datetimeFigureOut">
              <a:rPr lang="ru-RU" smtClean="0"/>
              <a:pPr/>
              <a:t>04.09.2023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76C2C8-20BC-4EC2-BD73-D9962388A5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1418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5988" y="741363"/>
            <a:ext cx="4965700" cy="37242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AD9D33-E752-48D0-8F6D-FC31507335C5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2401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1298575" y="1082675"/>
            <a:ext cx="7251700" cy="54387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AD9D33-E752-48D0-8F6D-FC31507335C5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525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8D4A1D-1D6B-4465-9946-9F31BFE2CE0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04.09.2023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FA73DA-B615-4935-A1CE-FE78013D58E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040659"/>
      </p:ext>
    </p:extLst>
  </p:cSld>
  <p:clrMapOvr>
    <a:masterClrMapping/>
  </p:clrMapOvr>
  <p:transition>
    <p:wipe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F522DA-85F7-4611-8561-70E9F3A47A4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04.09.2023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FDDA6A-76DD-4ED1-AAC6-BC5D35DC274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618317"/>
      </p:ext>
    </p:extLst>
  </p:cSld>
  <p:clrMapOvr>
    <a:masterClrMapping/>
  </p:clrMapOvr>
  <p:transition>
    <p:wipe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910CE2-99D6-4D28-804B-6E945B20022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04.09.2023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F75B47-7E82-4A5F-955E-349AF8BE379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667123"/>
      </p:ext>
    </p:extLst>
  </p:cSld>
  <p:clrMapOvr>
    <a:masterClrMapping/>
  </p:clrMapOvr>
  <p:transition>
    <p:wipe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17548-8E5F-4045-99C1-D917B039FE2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04.09.2023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02642-8E14-4939-A2F8-33C55045539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889501"/>
      </p:ext>
    </p:extLst>
  </p:cSld>
  <p:clrMapOvr>
    <a:masterClrMapping/>
  </p:clrMapOvr>
  <p:transition>
    <p:wipe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6571D-69A1-4FFE-B539-F5642555CCD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04.09.2023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F84A5E-89F2-4948-A4F1-68B6FF92F99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752852"/>
      </p:ext>
    </p:extLst>
  </p:cSld>
  <p:clrMapOvr>
    <a:masterClrMapping/>
  </p:clrMapOvr>
  <p:transition>
    <p:wipe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2E56A4-821A-49C9-8024-3686842107A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04.09.2023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067C3-DC91-4EF6-BB1C-4EA235431CE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062419"/>
      </p:ext>
    </p:extLst>
  </p:cSld>
  <p:clrMapOvr>
    <a:masterClrMapping/>
  </p:clrMapOvr>
  <p:transition>
    <p:wipe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FDDE4-EEA6-447F-B4F9-FEA9BC54848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04.09.2023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CD0BA7-8289-433B-9CBB-F61E76B134D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99335"/>
      </p:ext>
    </p:extLst>
  </p:cSld>
  <p:clrMapOvr>
    <a:masterClrMapping/>
  </p:clrMapOvr>
  <p:transition>
    <p:wipe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2BF4A-0A3C-4EE5-85E7-863141DC933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04.09.2023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5C672B-5C86-4857-AB64-1ABEBFD7C25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630794"/>
      </p:ext>
    </p:extLst>
  </p:cSld>
  <p:clrMapOvr>
    <a:masterClrMapping/>
  </p:clrMapOvr>
  <p:transition>
    <p:wipe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1C3D07-660C-45FA-8581-26B3D3701A8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04.09.2023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724143-BE2B-4826-A0E6-4EAF6856961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101365"/>
      </p:ext>
    </p:extLst>
  </p:cSld>
  <p:clrMapOvr>
    <a:masterClrMapping/>
  </p:clrMapOvr>
  <p:transition>
    <p:wipe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61A05B-2CDC-4CE8-BDB2-6AEFF36AE8A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04.09.2023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F6959-6C6B-464E-90F5-B6FA5F42FD8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208982"/>
      </p:ext>
    </p:extLst>
  </p:cSld>
  <p:clrMapOvr>
    <a:masterClrMapping/>
  </p:clrMapOvr>
  <p:transition>
    <p:wipe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AC48-2D6E-4408-99B1-31EA7BE89BB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04.09.2023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8B5AF3-791D-4D6B-8D3F-533307B0892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15641"/>
      </p:ext>
    </p:extLst>
  </p:cSld>
  <p:clrMapOvr>
    <a:masterClrMapping/>
  </p:clrMapOvr>
  <p:transition>
    <p:wipe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1CC3B2C-3E46-423A-BEDB-54B75BD54F8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04.09.2023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944EBF8-6628-47AD-935A-F8C48248A82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16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ipe dir="u"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3.png"/><Relationship Id="rId7" Type="http://schemas.openxmlformats.org/officeDocument/2006/relationships/image" Target="../media/image2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4.pn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13.png"/><Relationship Id="rId4" Type="http://schemas.openxmlformats.org/officeDocument/2006/relationships/image" Target="../media/image24.png"/><Relationship Id="rId9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Рисунок 8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8183" y="3452911"/>
            <a:ext cx="5935538" cy="2702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362" name="Text Box 10"/>
          <p:cNvSpPr txBox="1">
            <a:spLocks noChangeArrowheads="1"/>
          </p:cNvSpPr>
          <p:nvPr/>
        </p:nvSpPr>
        <p:spPr bwMode="auto">
          <a:xfrm>
            <a:off x="348491" y="1575474"/>
            <a:ext cx="8712967" cy="187743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/>
            <a:r>
              <a:rPr lang="ru-RU" sz="2400" b="1" cap="all" dirty="0" smtClean="0"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</a:rPr>
              <a:t>«Стоматология детская».</a:t>
            </a:r>
          </a:p>
          <a:p>
            <a:pPr algn="ctr"/>
            <a:r>
              <a:rPr lang="ru-RU" sz="2400" b="1" cap="all" dirty="0" smtClean="0"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</a:rPr>
              <a:t>Анализ Реализации мероприятий по улучшению показателей Рейтинга качества жизни</a:t>
            </a:r>
          </a:p>
          <a:p>
            <a:pPr algn="ctr"/>
            <a:endParaRPr lang="ru-RU" b="1" cap="all" dirty="0">
              <a:solidFill>
                <a:srgbClr val="0070C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charset="0"/>
            </a:endParaRPr>
          </a:p>
        </p:txBody>
      </p:sp>
      <p:sp>
        <p:nvSpPr>
          <p:cNvPr id="15364" name="Text Box 10"/>
          <p:cNvSpPr txBox="1">
            <a:spLocks noChangeArrowheads="1"/>
          </p:cNvSpPr>
          <p:nvPr/>
        </p:nvSpPr>
        <p:spPr bwMode="auto">
          <a:xfrm>
            <a:off x="3117474" y="4912680"/>
            <a:ext cx="5856957" cy="150810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cap="all" dirty="0" smtClean="0">
                <a:solidFill>
                  <a:srgbClr val="1F497D">
                    <a:lumMod val="75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</a:rPr>
              <a:t> </a:t>
            </a:r>
            <a:r>
              <a:rPr lang="ru-RU" sz="1200" b="1" cap="all" dirty="0">
                <a:solidFill>
                  <a:srgbClr val="1F497D">
                    <a:lumMod val="75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</a:rPr>
              <a:t> главный внештатный детский специалист Минздрава России ПФО по специальности «стоматология», </a:t>
            </a:r>
            <a:endParaRPr lang="ru-RU" sz="1200" b="1" cap="all" dirty="0" smtClean="0">
              <a:solidFill>
                <a:srgbClr val="1F497D">
                  <a:lumMod val="75000"/>
                </a:srgb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b="1" cap="all" dirty="0" smtClean="0">
                <a:solidFill>
                  <a:srgbClr val="1F497D">
                    <a:lumMod val="75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</a:rPr>
              <a:t>главный </a:t>
            </a:r>
            <a:r>
              <a:rPr lang="ru-RU" sz="1200" b="1" cap="all" dirty="0">
                <a:solidFill>
                  <a:srgbClr val="1F497D">
                    <a:lumMod val="75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</a:rPr>
              <a:t>внештатный детский специалист-стоматолог Минздрава РБ</a:t>
            </a:r>
            <a:r>
              <a:rPr lang="ru-RU" sz="1200" b="1" cap="all" dirty="0" smtClean="0">
                <a:solidFill>
                  <a:srgbClr val="1F497D">
                    <a:lumMod val="75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</a:rPr>
              <a:t>,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b="1" cap="all" dirty="0" smtClean="0">
                <a:solidFill>
                  <a:srgbClr val="1F497D">
                    <a:lumMod val="75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</a:rPr>
              <a:t> </a:t>
            </a:r>
            <a:r>
              <a:rPr lang="ru-RU" sz="1200" b="1" cap="all" dirty="0">
                <a:solidFill>
                  <a:srgbClr val="1F497D">
                    <a:lumMod val="75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</a:rPr>
              <a:t>Главный врач ГАУЗ РБ Детская стоматологическая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b="1" cap="all" dirty="0">
                <a:solidFill>
                  <a:srgbClr val="1F497D">
                    <a:lumMod val="75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</a:rPr>
              <a:t>поликлиника № 3 г. Уфа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sz="1600" b="1" cap="all" dirty="0" smtClean="0">
              <a:solidFill>
                <a:srgbClr val="1F497D">
                  <a:lumMod val="75000"/>
                </a:srgb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charset="0"/>
            </a:endParaRPr>
          </a:p>
        </p:txBody>
      </p:sp>
      <p:sp>
        <p:nvSpPr>
          <p:cNvPr id="16388" name="Text Box 10"/>
          <p:cNvSpPr txBox="1">
            <a:spLocks noChangeArrowheads="1"/>
          </p:cNvSpPr>
          <p:nvPr/>
        </p:nvSpPr>
        <p:spPr bwMode="auto">
          <a:xfrm>
            <a:off x="4032722" y="3861048"/>
            <a:ext cx="4505427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ru-RU" sz="2800" b="1" dirty="0" smtClean="0">
                <a:solidFill>
                  <a:srgbClr val="1F497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cs typeface="Arial" charset="0"/>
              </a:rPr>
              <a:t>Ганиева</a:t>
            </a:r>
          </a:p>
          <a:p>
            <a:pPr algn="ctr" eaLnBrk="1" hangingPunct="1"/>
            <a:r>
              <a:rPr lang="ru-RU" sz="2800" b="1" dirty="0" smtClean="0">
                <a:solidFill>
                  <a:srgbClr val="1F497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cs typeface="Arial" charset="0"/>
              </a:rPr>
              <a:t>Римма </a:t>
            </a:r>
            <a:r>
              <a:rPr lang="ru-RU" sz="2800" b="1" dirty="0" err="1" smtClean="0">
                <a:solidFill>
                  <a:srgbClr val="1F497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cs typeface="Arial" charset="0"/>
              </a:rPr>
              <a:t>Асхатовна</a:t>
            </a:r>
            <a:endParaRPr lang="ru-RU" sz="2800" b="1" dirty="0" smtClean="0">
              <a:solidFill>
                <a:srgbClr val="1F497D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charset="0"/>
              <a:cs typeface="Arial" charset="0"/>
            </a:endParaRPr>
          </a:p>
          <a:p>
            <a:pPr algn="ctr" eaLnBrk="1" hangingPunct="1"/>
            <a:endParaRPr lang="ru-RU" sz="2800" b="1" dirty="0" smtClean="0">
              <a:solidFill>
                <a:srgbClr val="1F497D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0" y="209423"/>
            <a:ext cx="9144000" cy="657479"/>
          </a:xfrm>
          <a:prstGeom prst="rect">
            <a:avLst/>
          </a:prstGeom>
          <a:noFill/>
          <a:ln>
            <a:noFill/>
          </a:ln>
          <a:extLst/>
        </p:spPr>
        <p:txBody>
          <a:bodyPr lIns="72000" tIns="36000" rIns="72000" bIns="36000" anchor="ctr">
            <a:sp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ru-RU" sz="19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МИНИСТЕРСТВО ЗДРАВООХРАНЕНИЯ</a:t>
            </a:r>
            <a:br>
              <a:rPr lang="ru-RU" sz="19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ru-RU" sz="19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РЕСПУБЛИКИ БАШКОРТОСТАН</a:t>
            </a:r>
            <a:endParaRPr lang="ru-RU" sz="1900" b="1" dirty="0">
              <a:solidFill>
                <a:srgbClr val="0070C0"/>
              </a:solidFill>
              <a:latin typeface="Arial" charset="0"/>
              <a:cs typeface="Arial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91" y="3452911"/>
            <a:ext cx="2520281" cy="25230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78750877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3302"/>
            <a:ext cx="9143735" cy="6094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703329" y="100658"/>
            <a:ext cx="8440538" cy="600752"/>
          </a:xfrm>
          <a:prstGeom prst="rect">
            <a:avLst/>
          </a:prstGeom>
          <a:noFill/>
        </p:spPr>
        <p:txBody>
          <a:bodyPr wrap="square" lIns="76782" tIns="38391" rIns="76782" bIns="38391" rtlCol="0">
            <a:spAutoFit/>
          </a:bodyPr>
          <a:lstStyle/>
          <a:p>
            <a:pPr algn="ctr"/>
            <a:endParaRPr lang="ru-RU" sz="17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7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Вывод:</a:t>
            </a:r>
            <a:endParaRPr lang="ru-RU" sz="17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9" y="52445"/>
            <a:ext cx="766365" cy="766613"/>
          </a:xfrm>
          <a:prstGeom prst="rect">
            <a:avLst/>
          </a:prstGeom>
        </p:spPr>
      </p:pic>
      <p:sp>
        <p:nvSpPr>
          <p:cNvPr id="31" name="Прямоугольник 30"/>
          <p:cNvSpPr/>
          <p:nvPr/>
        </p:nvSpPr>
        <p:spPr>
          <a:xfrm>
            <a:off x="8819135" y="6382141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10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9384" y="1700808"/>
            <a:ext cx="8359751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Arial" charset="0"/>
                <a:cs typeface="Arial" charset="0"/>
              </a:rPr>
              <a:t>В целом в медицинских организациях </a:t>
            </a:r>
            <a:r>
              <a:rPr lang="ru-RU" sz="16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приказ  Министерства </a:t>
            </a:r>
            <a:r>
              <a:rPr lang="ru-RU" sz="1600" b="1" dirty="0">
                <a:solidFill>
                  <a:srgbClr val="002060"/>
                </a:solidFill>
                <a:latin typeface="Arial" charset="0"/>
                <a:cs typeface="Arial" charset="0"/>
              </a:rPr>
              <a:t>здравоохранения Республики Башкортостан от 15 марта 2023  года № 349-Д «Об организации формирования расписания врачей в медицинских </a:t>
            </a:r>
            <a:r>
              <a:rPr lang="ru-RU" sz="16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организациях исполняется: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i="1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Количество фактических слотов соответствует занятым ставкам врачей, оказывающих стоматологическую помощь детям;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i="1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Соотношение конкурентных слотов к общему количеству слотов не менее 60%</a:t>
            </a:r>
          </a:p>
          <a:p>
            <a:endParaRPr lang="ru-RU" sz="1600" b="1" i="1" dirty="0" smtClean="0">
              <a:solidFill>
                <a:srgbClr val="00B050"/>
              </a:solidFill>
              <a:latin typeface="Arial" charset="0"/>
              <a:cs typeface="Arial" charset="0"/>
            </a:endParaRPr>
          </a:p>
          <a:p>
            <a:r>
              <a:rPr lang="ru-RU" sz="16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В </a:t>
            </a:r>
            <a:r>
              <a:rPr lang="ru-RU" sz="1600" b="1" dirty="0">
                <a:solidFill>
                  <a:srgbClr val="002060"/>
                </a:solidFill>
                <a:latin typeface="Arial" charset="0"/>
                <a:cs typeface="Arial" charset="0"/>
              </a:rPr>
              <a:t>ходе оказания консультативно-методической помощи в ряде </a:t>
            </a:r>
            <a:r>
              <a:rPr lang="ru-RU" sz="16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случаев было </a:t>
            </a:r>
            <a:r>
              <a:rPr lang="ru-RU" sz="1600" b="1" dirty="0">
                <a:solidFill>
                  <a:srgbClr val="002060"/>
                </a:solidFill>
                <a:latin typeface="Arial" charset="0"/>
                <a:cs typeface="Arial" charset="0"/>
              </a:rPr>
              <a:t>рекомендовано привести в соответствие локальные акты медицинских организаций, согласно действующему приказу Минздрава РБ, внести коррекцию в обеспечение расписания, количества слотов, сроков ожидания в «Листе ожидания» и др.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66" y="5115457"/>
            <a:ext cx="1376229" cy="113968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537" y="5115457"/>
            <a:ext cx="1147849" cy="153046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84988" y="5136397"/>
            <a:ext cx="1491666" cy="111874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784" y="5106880"/>
            <a:ext cx="1570376" cy="117778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6029" y="5125926"/>
            <a:ext cx="1519585" cy="1139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334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3302"/>
            <a:ext cx="9143735" cy="6094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703329" y="100658"/>
            <a:ext cx="8440538" cy="862362"/>
          </a:xfrm>
          <a:prstGeom prst="rect">
            <a:avLst/>
          </a:prstGeom>
          <a:noFill/>
        </p:spPr>
        <p:txBody>
          <a:bodyPr wrap="square" lIns="76782" tIns="38391" rIns="76782" bIns="38391" rtlCol="0">
            <a:spAutoFit/>
          </a:bodyPr>
          <a:lstStyle/>
          <a:p>
            <a:pPr algn="ctr"/>
            <a:endParaRPr lang="ru-RU" sz="17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7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Предложения </a:t>
            </a:r>
            <a:r>
              <a:rPr lang="ru-RU" sz="17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17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улучшению </a:t>
            </a:r>
            <a:r>
              <a:rPr lang="ru-RU" sz="17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показателей Рейтинга качества жизни</a:t>
            </a:r>
          </a:p>
          <a:p>
            <a:pPr algn="ctr"/>
            <a:endParaRPr lang="ru-RU" sz="17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9" y="52445"/>
            <a:ext cx="766365" cy="766613"/>
          </a:xfrm>
          <a:prstGeom prst="rect">
            <a:avLst/>
          </a:prstGeom>
        </p:spPr>
      </p:pic>
      <p:sp>
        <p:nvSpPr>
          <p:cNvPr id="31" name="Прямоугольник 30"/>
          <p:cNvSpPr/>
          <p:nvPr/>
        </p:nvSpPr>
        <p:spPr>
          <a:xfrm>
            <a:off x="8819135" y="6382141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11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9242" y="1119162"/>
            <a:ext cx="835975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sz="16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Продолжить работу по внедрению Методических рекомендаций по организации записи на прием к врачу;</a:t>
            </a:r>
          </a:p>
          <a:p>
            <a:pPr marL="342900" indent="-342900">
              <a:buAutoNum type="arabicPeriod"/>
            </a:pPr>
            <a:r>
              <a:rPr lang="ru-RU" sz="16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Руководителям медицинских организаций обеспечить контроль за исполнением Приказов Министерства здравоохранения Республики Башкортостан от 15 марта 2023  года № 349-Д «Об организации формирования расписания врачей в медицинских организациях», от 29 мая 2023 года № </a:t>
            </a:r>
            <a:r>
              <a:rPr lang="ru-RU" sz="1600" b="1" dirty="0">
                <a:solidFill>
                  <a:srgbClr val="002060"/>
                </a:solidFill>
                <a:latin typeface="Arial" charset="0"/>
                <a:cs typeface="Arial" charset="0"/>
              </a:rPr>
              <a:t>785-Д « О внесении изменений в приказ Министерства здравоохранения от 15 марта 2023 года № 349 Д «Об организации формирования расписания работы врачей в медицинских организациях»» ;</a:t>
            </a:r>
            <a:endParaRPr lang="ru-RU" sz="1600" b="1" dirty="0" smtClean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 marL="342900" indent="-342900">
              <a:buAutoNum type="arabicPeriod"/>
            </a:pPr>
            <a:r>
              <a:rPr lang="ru-RU" sz="16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Продолжить работу по привлечению кадров в медицинских организациях с недостаточной укомплектованностью  врачами , оказывающих стоматологическую помощь детям;</a:t>
            </a:r>
          </a:p>
          <a:p>
            <a:pPr marL="342900" indent="-342900">
              <a:buAutoNum type="arabicPeriod"/>
            </a:pPr>
            <a:r>
              <a:rPr lang="ru-RU" sz="1600" b="1" dirty="0">
                <a:solidFill>
                  <a:srgbClr val="002060"/>
                </a:solidFill>
                <a:latin typeface="Arial" charset="0"/>
                <a:cs typeface="Arial" charset="0"/>
              </a:rPr>
              <a:t>С целью доступности и полноценного обеспечения обслуживаемого детского населения достаточным количеством первичных слотов необходимо достижение показателя нормы обеспеченности врачами  по профилю «Стоматология детская» 8,0 на 10000 </a:t>
            </a:r>
            <a:r>
              <a:rPr lang="ru-RU" sz="16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детей в городах и 5,0 на 10000 детей в сельской местности (из </a:t>
            </a:r>
            <a:r>
              <a:rPr lang="ru-RU" sz="1600" b="1" dirty="0">
                <a:solidFill>
                  <a:srgbClr val="002060"/>
                </a:solidFill>
                <a:latin typeface="Arial" charset="0"/>
                <a:cs typeface="Arial" charset="0"/>
              </a:rPr>
              <a:t>расчета прикрепленных детей для оказания стоматологической помощи  медицинской </a:t>
            </a:r>
            <a:r>
              <a:rPr lang="ru-RU" sz="16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организацией) в соответствии с  Приказом Министерства </a:t>
            </a:r>
            <a:r>
              <a:rPr lang="ru-RU" sz="1600" b="1" dirty="0">
                <a:solidFill>
                  <a:srgbClr val="002060"/>
                </a:solidFill>
                <a:latin typeface="Arial" charset="0"/>
                <a:cs typeface="Arial" charset="0"/>
              </a:rPr>
              <a:t>здравоохранения </a:t>
            </a:r>
            <a:r>
              <a:rPr lang="ru-RU" sz="16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РФ </a:t>
            </a:r>
            <a:r>
              <a:rPr lang="ru-RU" sz="1600" b="1" dirty="0">
                <a:solidFill>
                  <a:srgbClr val="002060"/>
                </a:solidFill>
                <a:latin typeface="Arial" charset="0"/>
                <a:cs typeface="Arial" charset="0"/>
              </a:rPr>
              <a:t>от 13 ноября 2012 г. N </a:t>
            </a:r>
            <a:r>
              <a:rPr lang="ru-RU" sz="16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910 н </a:t>
            </a:r>
            <a:r>
              <a:rPr lang="ru-RU" sz="1600" b="1" dirty="0">
                <a:solidFill>
                  <a:srgbClr val="002060"/>
                </a:solidFill>
                <a:latin typeface="Arial" charset="0"/>
                <a:cs typeface="Arial" charset="0"/>
              </a:rPr>
              <a:t>"Об утверждении Порядка оказания медици</a:t>
            </a:r>
            <a:r>
              <a:rPr lang="ru-RU" sz="1600" b="1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cs typeface="Arial" charset="0"/>
              </a:rPr>
              <a:t>нской помощи детям со стоматологическими </a:t>
            </a:r>
            <a:r>
              <a:rPr lang="ru-RU" sz="1600" b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cs typeface="Arial" charset="0"/>
              </a:rPr>
              <a:t>заболеваниями»</a:t>
            </a:r>
            <a:endParaRPr lang="ru-RU" sz="1600" b="1" dirty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4927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052738"/>
            <a:ext cx="9144000" cy="580526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208" y="1052738"/>
            <a:ext cx="1820793" cy="2520278"/>
          </a:xfrm>
          <a:prstGeom prst="rect">
            <a:avLst/>
          </a:prstGeom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218339"/>
            <a:ext cx="7272808" cy="615537"/>
          </a:xfr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ru-RU" sz="3400" b="1" cap="all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БЛАГОДАРЮ ЗА ВНИМАНИЕ! </a:t>
            </a:r>
            <a:endParaRPr lang="ru-RU" sz="3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58007" y="1196752"/>
            <a:ext cx="7496110" cy="3509226"/>
          </a:xfrm>
          <a:prstGeom prst="rect">
            <a:avLst/>
          </a:prstGeom>
        </p:spPr>
        <p:txBody>
          <a:bodyPr wrap="square" lIns="76769" tIns="38384" rIns="76769" bIns="38384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cap="all" dirty="0">
                <a:solidFill>
                  <a:srgbClr val="1F497D">
                    <a:lumMod val="75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cs typeface="Arial" charset="0"/>
              </a:rPr>
              <a:t>главный внештатный детский специалист Минздрава России ПФО по специальности «стоматология», </a:t>
            </a:r>
            <a:endParaRPr lang="ru-RU" b="1" cap="all" dirty="0" smtClean="0">
              <a:solidFill>
                <a:srgbClr val="1F497D">
                  <a:lumMod val="75000"/>
                </a:srgb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cap="all" dirty="0" smtClean="0">
                <a:solidFill>
                  <a:srgbClr val="1F497D">
                    <a:lumMod val="75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cs typeface="Arial" charset="0"/>
              </a:rPr>
              <a:t>главный </a:t>
            </a:r>
            <a:r>
              <a:rPr lang="ru-RU" b="1" cap="all" dirty="0">
                <a:solidFill>
                  <a:srgbClr val="1F497D">
                    <a:lumMod val="75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cs typeface="Arial" charset="0"/>
              </a:rPr>
              <a:t>внештатный детский специалист-стоматолог Минздрава РБ, </a:t>
            </a:r>
            <a:endParaRPr lang="ru-RU" b="1" cap="all" dirty="0" smtClean="0">
              <a:solidFill>
                <a:srgbClr val="1F497D">
                  <a:lumMod val="75000"/>
                </a:srgb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cap="all" dirty="0" smtClean="0">
                <a:solidFill>
                  <a:srgbClr val="1F497D">
                    <a:lumMod val="75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cs typeface="Arial" charset="0"/>
              </a:rPr>
              <a:t>Главный </a:t>
            </a:r>
            <a:r>
              <a:rPr lang="ru-RU" b="1" cap="all" dirty="0">
                <a:solidFill>
                  <a:srgbClr val="1F497D">
                    <a:lumMod val="75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cs typeface="Arial" charset="0"/>
              </a:rPr>
              <a:t>врач ГАУЗ РБ Детская стоматологическая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cap="all" dirty="0">
                <a:solidFill>
                  <a:srgbClr val="1F497D">
                    <a:lumMod val="75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cs typeface="Arial" charset="0"/>
              </a:rPr>
              <a:t>поликлиника № 3 г. Уфа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b="1" cap="all" dirty="0">
              <a:solidFill>
                <a:srgbClr val="1F497D">
                  <a:lumMod val="75000"/>
                </a:srgb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cap="all" dirty="0"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cs typeface="Arial" charset="0"/>
              </a:rPr>
              <a:t>Ганиева Римма </a:t>
            </a:r>
            <a:r>
              <a:rPr lang="ru-RU" sz="2000" b="1" cap="all" dirty="0" err="1"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cs typeface="Arial" charset="0"/>
              </a:rPr>
              <a:t>Асхатовна</a:t>
            </a:r>
            <a:endParaRPr lang="ru-RU" sz="2000" b="1" cap="all" dirty="0">
              <a:solidFill>
                <a:srgbClr val="00B05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300" b="1" cap="all" dirty="0">
              <a:solidFill>
                <a:srgbClr val="1F497D">
                  <a:lumMod val="75000"/>
                </a:srgb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300" b="1" cap="all" dirty="0">
              <a:solidFill>
                <a:srgbClr val="1F497D">
                  <a:lumMod val="75000"/>
                </a:srgb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700" b="1" dirty="0">
                <a:solidFill>
                  <a:srgbClr val="002060"/>
                </a:solidFill>
                <a:cs typeface="Arial" charset="0"/>
              </a:rPr>
              <a:t>450005, г. Уфа, ул. 50-летия Октября, 16/1</a:t>
            </a:r>
            <a:br>
              <a:rPr lang="ru-RU" sz="1700" b="1" dirty="0">
                <a:solidFill>
                  <a:srgbClr val="002060"/>
                </a:solidFill>
                <a:cs typeface="Arial" charset="0"/>
              </a:rPr>
            </a:br>
            <a:r>
              <a:rPr lang="ru-RU" sz="1700" b="1" dirty="0">
                <a:solidFill>
                  <a:srgbClr val="002060"/>
                </a:solidFill>
                <a:cs typeface="Arial" charset="0"/>
              </a:rPr>
              <a:t>(347) 246-30-82</a:t>
            </a:r>
            <a:br>
              <a:rPr lang="ru-RU" sz="1700" b="1" dirty="0">
                <a:solidFill>
                  <a:srgbClr val="002060"/>
                </a:solidFill>
                <a:cs typeface="Arial" charset="0"/>
              </a:rPr>
            </a:br>
            <a:r>
              <a:rPr lang="ru-RU" sz="1700" b="1" dirty="0">
                <a:solidFill>
                  <a:srgbClr val="002060"/>
                </a:solidFill>
                <a:cs typeface="Arial" charset="0"/>
              </a:rPr>
              <a:t>UFA.DSP3@doctorrb.ru </a:t>
            </a:r>
            <a:endParaRPr lang="ru-RU" sz="1700" b="1" cap="all" dirty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0" y="109964"/>
            <a:ext cx="765411" cy="766613"/>
          </a:xfrm>
          <a:prstGeom prst="rect">
            <a:avLst/>
          </a:prstGeom>
        </p:spPr>
      </p:pic>
      <p:pic>
        <p:nvPicPr>
          <p:cNvPr id="1026" name="Picture 2" descr="C:\Users\PC\Desktop\599db8b9-fa25-447b-9aee-188c20d982af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65" y="4916329"/>
            <a:ext cx="1708965" cy="1708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PC\Desktop\4579e26a-6f84-4bac-8d8b-0b73590d390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503" y="4916329"/>
            <a:ext cx="1693544" cy="1693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PC\Desktop\b5ae4b15-bab4-41da-a825-18b2b316dc44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494" y="4907201"/>
            <a:ext cx="1718770" cy="1718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321" y="4947085"/>
            <a:ext cx="1663592" cy="166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852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736"/>
            <a:ext cx="9163050" cy="5805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108938"/>
            <a:ext cx="8928992" cy="830997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ru-RU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Запросы в МО республики, оказывающих стоматологическую помощь детям </a:t>
            </a:r>
            <a:br>
              <a:rPr lang="ru-RU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и в ГКУЗ РБ МИАЦ</a:t>
            </a:r>
            <a:br>
              <a:rPr lang="ru-RU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ru-RU" sz="1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16632"/>
            <a:ext cx="576064" cy="60047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710120" y="6309320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2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96" y="4528883"/>
            <a:ext cx="1794733" cy="211005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87" y="1659266"/>
            <a:ext cx="1887149" cy="224148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9443" y="4604564"/>
            <a:ext cx="1685097" cy="203831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803" y="1721593"/>
            <a:ext cx="1806211" cy="2120539"/>
          </a:xfrm>
          <a:prstGeom prst="rect">
            <a:avLst/>
          </a:prstGeom>
        </p:spPr>
      </p:pic>
      <p:sp>
        <p:nvSpPr>
          <p:cNvPr id="11" name="Прямоугольник 4"/>
          <p:cNvSpPr>
            <a:spLocks noChangeArrowheads="1"/>
          </p:cNvSpPr>
          <p:nvPr/>
        </p:nvSpPr>
        <p:spPr bwMode="auto">
          <a:xfrm>
            <a:off x="5220072" y="1627552"/>
            <a:ext cx="3570255" cy="1410501"/>
          </a:xfrm>
          <a:prstGeom prst="roundRect">
            <a:avLst>
              <a:gd name="adj" fmla="val 21955"/>
            </a:avLst>
          </a:prstGeom>
          <a:solidFill>
            <a:schemeClr val="bg1">
              <a:lumMod val="85000"/>
            </a:schemeClr>
          </a:solidFill>
          <a:ln w="0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Анализ данных проводился по данным представленными медицинскими организациями и выгрузки из РМИАС</a:t>
            </a:r>
            <a:endParaRPr lang="ru-RU" sz="12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125763" y="1136045"/>
            <a:ext cx="244144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Письмо в МО </a:t>
            </a:r>
          </a:p>
          <a:p>
            <a:pPr eaLnBrk="1" hangingPunct="1"/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от 06.06.2023</a:t>
            </a:r>
            <a:endParaRPr lang="ru-RU" sz="1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2567208" y="1179055"/>
            <a:ext cx="244144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Письмо в ГКУЗ РБ МИАЦ</a:t>
            </a:r>
          </a:p>
          <a:p>
            <a:pPr eaLnBrk="1" hangingPunct="1"/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от 06.06.2023</a:t>
            </a:r>
            <a:endParaRPr lang="ru-RU" sz="1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635873" y="4048212"/>
            <a:ext cx="158417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Письмо в МО </a:t>
            </a:r>
          </a:p>
          <a:p>
            <a:pPr eaLnBrk="1" hangingPunct="1"/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от 20.06.2023</a:t>
            </a:r>
            <a:endParaRPr lang="ru-RU" sz="1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2668498" y="4048212"/>
            <a:ext cx="249065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Письмо в ГКУЗ РБ МИАЦ</a:t>
            </a:r>
          </a:p>
          <a:p>
            <a:pPr eaLnBrk="1" hangingPunct="1"/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от 20.06.2023</a:t>
            </a:r>
            <a:endParaRPr lang="ru-RU" sz="1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48599" y="3721009"/>
            <a:ext cx="1859996" cy="2184641"/>
          </a:xfrm>
          <a:prstGeom prst="rect">
            <a:avLst/>
          </a:prstGeom>
        </p:spPr>
      </p:pic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5159154" y="3318912"/>
            <a:ext cx="158417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Письмо в МО </a:t>
            </a:r>
          </a:p>
          <a:p>
            <a:pPr eaLnBrk="1" hangingPunct="1"/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от 16.08.2023</a:t>
            </a:r>
            <a:endParaRPr lang="ru-RU" sz="1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 bwMode="auto">
          <a:xfrm>
            <a:off x="6693191" y="3084988"/>
            <a:ext cx="249065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Письмо в ГКУЗ РБ МИАЦ</a:t>
            </a:r>
          </a:p>
          <a:p>
            <a:pPr eaLnBrk="1" hangingPunct="1"/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от 16.08.2023</a:t>
            </a:r>
            <a:endParaRPr lang="ru-RU" sz="1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76056" y="3996338"/>
            <a:ext cx="1838971" cy="2188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964900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3874" y="1052736"/>
            <a:ext cx="9167873" cy="5820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168535" y="52743"/>
            <a:ext cx="8783053" cy="87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1700" b="1" dirty="0" smtClean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cs typeface="Arial" charset="0"/>
              </a:rPr>
              <a:t>Удовлетворенность качеством оказания медицинской помощи </a:t>
            </a:r>
          </a:p>
          <a:p>
            <a:pPr algn="ctr"/>
            <a:r>
              <a:rPr lang="ru-RU" sz="1700" b="1" dirty="0" smtClean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cs typeface="Arial" charset="0"/>
              </a:rPr>
              <a:t>по профилю</a:t>
            </a:r>
          </a:p>
          <a:p>
            <a:pPr algn="ctr"/>
            <a:r>
              <a:rPr lang="ru-RU" sz="1700" b="1" dirty="0" smtClean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cs typeface="Arial" charset="0"/>
              </a:rPr>
              <a:t>«</a:t>
            </a:r>
            <a:r>
              <a:rPr lang="ru-RU" sz="1700" b="1" dirty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cs typeface="Arial" charset="0"/>
              </a:rPr>
              <a:t>С</a:t>
            </a:r>
            <a:r>
              <a:rPr lang="ru-RU" sz="1700" b="1" dirty="0" smtClean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cs typeface="Arial" charset="0"/>
              </a:rPr>
              <a:t>томатология детская»</a:t>
            </a:r>
            <a:endParaRPr lang="ru-RU" sz="1700" b="1" dirty="0">
              <a:solidFill>
                <a:srgbClr val="0070C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charset="0"/>
              <a:cs typeface="Arial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416621173"/>
              </p:ext>
            </p:extLst>
          </p:nvPr>
        </p:nvGraphicFramePr>
        <p:xfrm>
          <a:off x="0" y="1084519"/>
          <a:ext cx="9144000" cy="5680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6" y="69609"/>
            <a:ext cx="743281" cy="77477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715747" y="6396145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436096" y="2566329"/>
            <a:ext cx="895350" cy="266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1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6077958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6"/>
            <a:ext cx="9144000" cy="580526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7798"/>
            <a:ext cx="743281" cy="77477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834105" y="6424738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4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730792" y="3649973"/>
            <a:ext cx="895350" cy="266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1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2022 год</a:t>
            </a:r>
          </a:p>
        </p:txBody>
      </p:sp>
      <p:sp>
        <p:nvSpPr>
          <p:cNvPr id="11" name="Прямоугольник 4"/>
          <p:cNvSpPr>
            <a:spLocks noChangeArrowheads="1"/>
          </p:cNvSpPr>
          <p:nvPr/>
        </p:nvSpPr>
        <p:spPr bwMode="auto">
          <a:xfrm>
            <a:off x="3491880" y="6039479"/>
            <a:ext cx="3142595" cy="746096"/>
          </a:xfrm>
          <a:prstGeom prst="roundRect">
            <a:avLst>
              <a:gd name="adj" fmla="val 21955"/>
            </a:avLst>
          </a:prstGeom>
          <a:solidFill>
            <a:schemeClr val="bg1">
              <a:lumMod val="85000"/>
            </a:schemeClr>
          </a:solidFill>
          <a:ln w="0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Всего проанализировано: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7063 анкеты    </a:t>
            </a:r>
            <a:r>
              <a:rPr lang="ru-RU" sz="13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  </a:t>
            </a:r>
            <a:endParaRPr lang="ru-RU" sz="13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1456402"/>
              </p:ext>
            </p:extLst>
          </p:nvPr>
        </p:nvGraphicFramePr>
        <p:xfrm>
          <a:off x="168533" y="1207591"/>
          <a:ext cx="5411577" cy="14630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443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80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09893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+mj-lt"/>
                        </a:rPr>
                        <a:t>Количество медицинских организаций , в         которых</a:t>
                      </a:r>
                      <a:r>
                        <a:rPr lang="ru-RU" sz="1400" baseline="0" dirty="0" smtClean="0">
                          <a:solidFill>
                            <a:srgbClr val="002060"/>
                          </a:solidFill>
                          <a:latin typeface="+mj-lt"/>
                        </a:rPr>
                        <a:t> анкетирование проводится в  электронном виде, в </a:t>
                      </a:r>
                      <a:r>
                        <a:rPr lang="ru-RU" sz="1400" baseline="0" dirty="0" err="1" smtClean="0">
                          <a:solidFill>
                            <a:srgbClr val="002060"/>
                          </a:solidFill>
                          <a:latin typeface="+mj-lt"/>
                        </a:rPr>
                        <a:t>т.ч</a:t>
                      </a:r>
                      <a:r>
                        <a:rPr lang="ru-RU" sz="1400" baseline="0" dirty="0" smtClean="0">
                          <a:solidFill>
                            <a:srgbClr val="002060"/>
                          </a:solidFill>
                          <a:latin typeface="+mj-lt"/>
                        </a:rPr>
                        <a:t>. с использованием </a:t>
                      </a:r>
                      <a:r>
                        <a:rPr lang="en-US" sz="1400" baseline="0" dirty="0" smtClean="0">
                          <a:solidFill>
                            <a:srgbClr val="002060"/>
                          </a:solidFill>
                          <a:latin typeface="+mj-lt"/>
                        </a:rPr>
                        <a:t>Q</a:t>
                      </a:r>
                      <a:r>
                        <a:rPr lang="ru-RU" sz="1400" baseline="0" dirty="0" smtClean="0">
                          <a:solidFill>
                            <a:srgbClr val="002060"/>
                          </a:solidFill>
                          <a:latin typeface="+mj-lt"/>
                        </a:rPr>
                        <a:t>-кодов </a:t>
                      </a:r>
                      <a:endParaRPr lang="ru-RU" sz="14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57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744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Количество медицинских организаций , в         которых анкетирование проводится с использованием анкет на бумажном носителе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17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0238839"/>
              </p:ext>
            </p:extLst>
          </p:nvPr>
        </p:nvGraphicFramePr>
        <p:xfrm>
          <a:off x="3022950" y="2789590"/>
          <a:ext cx="5976664" cy="7315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8965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2139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Количество медицинских организаций , в         которых анкетирование проводится в  электронном виде, в </a:t>
                      </a:r>
                      <a:r>
                        <a:rPr kumimoji="0" lang="ru-RU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т.ч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 с использованием </a:t>
                      </a: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Q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-кодов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68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6867641"/>
              </p:ext>
            </p:extLst>
          </p:nvPr>
        </p:nvGraphicFramePr>
        <p:xfrm>
          <a:off x="3022950" y="3517146"/>
          <a:ext cx="5976664" cy="7315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8965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Количество медицинских организаций , в         которых анкетирование проводится с использованием анкет на бумажном носителе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6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5" name="Прямоугольник 4"/>
          <p:cNvSpPr>
            <a:spLocks noChangeArrowheads="1"/>
          </p:cNvSpPr>
          <p:nvPr/>
        </p:nvSpPr>
        <p:spPr bwMode="auto">
          <a:xfrm>
            <a:off x="5940152" y="1458551"/>
            <a:ext cx="1702570" cy="818321"/>
          </a:xfrm>
          <a:prstGeom prst="roundRect">
            <a:avLst>
              <a:gd name="adj" fmla="val 21955"/>
            </a:avLst>
          </a:prstGeom>
          <a:solidFill>
            <a:schemeClr val="bg1">
              <a:lumMod val="85000"/>
            </a:schemeClr>
          </a:solidFill>
          <a:ln w="0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06.06.2023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16" name="Прямоугольник 4"/>
          <p:cNvSpPr>
            <a:spLocks noChangeArrowheads="1"/>
          </p:cNvSpPr>
          <p:nvPr/>
        </p:nvSpPr>
        <p:spPr bwMode="auto">
          <a:xfrm>
            <a:off x="1138817" y="3086577"/>
            <a:ext cx="1685684" cy="861138"/>
          </a:xfrm>
          <a:prstGeom prst="roundRect">
            <a:avLst>
              <a:gd name="adj" fmla="val 21955"/>
            </a:avLst>
          </a:prstGeom>
          <a:solidFill>
            <a:schemeClr val="bg1">
              <a:lumMod val="85000"/>
            </a:schemeClr>
          </a:solidFill>
          <a:ln w="0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23.06.2023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331640" y="94720"/>
            <a:ext cx="72008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7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Количество МО по видам анкет </a:t>
            </a:r>
          </a:p>
          <a:p>
            <a:pPr algn="ctr"/>
            <a:r>
              <a:rPr lang="ru-RU" sz="17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(электронный или бумажный варианты) </a:t>
            </a:r>
            <a:endParaRPr lang="ru-RU" sz="1700" dirty="0"/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7230959"/>
              </p:ext>
            </p:extLst>
          </p:nvPr>
        </p:nvGraphicFramePr>
        <p:xfrm>
          <a:off x="164895" y="4360151"/>
          <a:ext cx="5411577" cy="14630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443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80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2041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+mj-lt"/>
                        </a:rPr>
                        <a:t>Количество медицинских организаций , в         которых</a:t>
                      </a:r>
                      <a:r>
                        <a:rPr lang="ru-RU" sz="1400" baseline="0" dirty="0" smtClean="0">
                          <a:solidFill>
                            <a:srgbClr val="002060"/>
                          </a:solidFill>
                          <a:latin typeface="+mj-lt"/>
                        </a:rPr>
                        <a:t> анкетирование проводится в  электронном виде, в </a:t>
                      </a:r>
                      <a:r>
                        <a:rPr lang="ru-RU" sz="1400" baseline="0" dirty="0" err="1" smtClean="0">
                          <a:solidFill>
                            <a:srgbClr val="002060"/>
                          </a:solidFill>
                          <a:latin typeface="+mj-lt"/>
                        </a:rPr>
                        <a:t>т.ч</a:t>
                      </a:r>
                      <a:r>
                        <a:rPr lang="ru-RU" sz="1400" baseline="0" dirty="0" smtClean="0">
                          <a:solidFill>
                            <a:srgbClr val="002060"/>
                          </a:solidFill>
                          <a:latin typeface="+mj-lt"/>
                        </a:rPr>
                        <a:t>. с использованием </a:t>
                      </a:r>
                      <a:r>
                        <a:rPr lang="en-US" sz="1400" baseline="0" dirty="0" smtClean="0">
                          <a:solidFill>
                            <a:srgbClr val="002060"/>
                          </a:solidFill>
                          <a:latin typeface="+mj-lt"/>
                        </a:rPr>
                        <a:t>Q</a:t>
                      </a:r>
                      <a:r>
                        <a:rPr lang="ru-RU" sz="1400" baseline="0" dirty="0" smtClean="0">
                          <a:solidFill>
                            <a:srgbClr val="002060"/>
                          </a:solidFill>
                          <a:latin typeface="+mj-lt"/>
                        </a:rPr>
                        <a:t>-кодов </a:t>
                      </a:r>
                      <a:endParaRPr lang="ru-RU" sz="14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69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531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Количество медицинских организаций , в         которых анкетирование проводится с использованием анкет на бумажном носителе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5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8" name="Прямоугольник 4"/>
          <p:cNvSpPr>
            <a:spLocks noChangeArrowheads="1"/>
          </p:cNvSpPr>
          <p:nvPr/>
        </p:nvSpPr>
        <p:spPr bwMode="auto">
          <a:xfrm>
            <a:off x="5770514" y="4804586"/>
            <a:ext cx="1685684" cy="861138"/>
          </a:xfrm>
          <a:prstGeom prst="roundRect">
            <a:avLst>
              <a:gd name="adj" fmla="val 21955"/>
            </a:avLst>
          </a:prstGeom>
          <a:solidFill>
            <a:schemeClr val="bg1">
              <a:lumMod val="85000"/>
            </a:schemeClr>
          </a:solidFill>
          <a:ln w="0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21.08.2023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4078811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879" y="988806"/>
            <a:ext cx="9144000" cy="580526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7798"/>
            <a:ext cx="743281" cy="77477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834105" y="6424738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5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730792" y="3649973"/>
            <a:ext cx="895350" cy="266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1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2022 год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691680" y="-8894"/>
            <a:ext cx="648071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cs typeface="Arial" charset="0"/>
              </a:rPr>
              <a:t>Медицинские организации изменившие показатель </a:t>
            </a:r>
            <a:r>
              <a:rPr lang="ru-RU" sz="1600" b="1" dirty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cs typeface="Arial" charset="0"/>
              </a:rPr>
              <a:t>удовлетворенности качеством оказания </a:t>
            </a:r>
            <a:r>
              <a:rPr lang="ru-RU" sz="1600" b="1" dirty="0" smtClean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cs typeface="Arial" charset="0"/>
              </a:rPr>
              <a:t>медицинской помощи по профилю «Стоматология </a:t>
            </a:r>
            <a:r>
              <a:rPr lang="ru-RU" sz="1600" b="1" dirty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cs typeface="Arial" charset="0"/>
              </a:rPr>
              <a:t>детская»</a:t>
            </a:r>
          </a:p>
          <a:p>
            <a:pPr algn="ctr"/>
            <a:endParaRPr lang="ru-RU" sz="1600" b="1" dirty="0">
              <a:solidFill>
                <a:srgbClr val="0070C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charset="0"/>
              <a:cs typeface="Arial" charset="0"/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3646356"/>
              </p:ext>
            </p:extLst>
          </p:nvPr>
        </p:nvGraphicFramePr>
        <p:xfrm>
          <a:off x="1138817" y="1214556"/>
          <a:ext cx="5665431" cy="293096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3173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86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97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97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1034">
                <a:tc>
                  <a:txBody>
                    <a:bodyPr/>
                    <a:lstStyle/>
                    <a:p>
                      <a:endParaRPr lang="ru-RU" sz="9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На 06.06.2023</a:t>
                      </a:r>
                      <a:endParaRPr lang="ru-RU" sz="9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На 23.06.2023</a:t>
                      </a:r>
                      <a:endParaRPr lang="ru-RU" sz="9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+mj-lt"/>
                        </a:rPr>
                        <a:t>На 21.08.2023 </a:t>
                      </a:r>
                      <a:endParaRPr lang="ru-RU" sz="9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1034">
                <a:tc>
                  <a:txBody>
                    <a:bodyPr/>
                    <a:lstStyle/>
                    <a:p>
                      <a:r>
                        <a:rPr kumimoji="0" lang="ru-RU" altLang="ru-RU" sz="1200" b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</a:rPr>
                        <a:t>ГБУЗ РБ </a:t>
                      </a:r>
                      <a:r>
                        <a:rPr kumimoji="0" lang="ru-RU" altLang="ru-RU" sz="1200" b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</a:rPr>
                        <a:t>Караидельская</a:t>
                      </a:r>
                      <a:r>
                        <a:rPr kumimoji="0" lang="ru-RU" altLang="ru-RU" sz="1200" b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</a:rPr>
                        <a:t>  ЦРБ</a:t>
                      </a:r>
                      <a:endParaRPr lang="ru-RU" sz="1200" b="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+mj-lt"/>
                        </a:rPr>
                        <a:t>82%</a:t>
                      </a:r>
                      <a:endParaRPr lang="ru-RU" sz="12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008000"/>
                          </a:solidFill>
                          <a:latin typeface="+mj-lt"/>
                        </a:rPr>
                        <a:t>88%  (+6%)</a:t>
                      </a:r>
                      <a:endParaRPr lang="ru-RU" sz="1200" b="1" dirty="0">
                        <a:solidFill>
                          <a:srgbClr val="00800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008000"/>
                          </a:solidFill>
                          <a:latin typeface="+mj-lt"/>
                        </a:rPr>
                        <a:t>90% ( +2%)</a:t>
                      </a:r>
                      <a:endParaRPr lang="ru-RU" sz="1200" b="1" dirty="0">
                        <a:solidFill>
                          <a:srgbClr val="008000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1034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rgbClr val="002060"/>
                          </a:solidFill>
                          <a:latin typeface="+mj-lt"/>
                        </a:rPr>
                        <a:t>ГБУЗ РБ </a:t>
                      </a:r>
                      <a:r>
                        <a:rPr lang="ru-RU" sz="1200" b="0" dirty="0" err="1" smtClean="0">
                          <a:solidFill>
                            <a:srgbClr val="002060"/>
                          </a:solidFill>
                          <a:latin typeface="+mj-lt"/>
                        </a:rPr>
                        <a:t>Белокатайская</a:t>
                      </a:r>
                      <a:r>
                        <a:rPr lang="ru-RU" sz="1200" b="0" dirty="0" smtClean="0">
                          <a:solidFill>
                            <a:srgbClr val="002060"/>
                          </a:solidFill>
                          <a:latin typeface="+mj-lt"/>
                        </a:rPr>
                        <a:t> ЦРБ </a:t>
                      </a:r>
                      <a:endParaRPr lang="ru-RU" sz="1200" b="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+mj-lt"/>
                        </a:rPr>
                        <a:t>84%</a:t>
                      </a:r>
                      <a:endParaRPr lang="ru-RU" sz="12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008000"/>
                          </a:solidFill>
                          <a:latin typeface="+mj-lt"/>
                        </a:rPr>
                        <a:t>84%  (+0%)</a:t>
                      </a:r>
                      <a:endParaRPr lang="ru-RU" sz="1200" b="1" dirty="0">
                        <a:solidFill>
                          <a:srgbClr val="00800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008000"/>
                          </a:solidFill>
                          <a:latin typeface="+mj-lt"/>
                        </a:rPr>
                        <a:t>96%(+12%)</a:t>
                      </a:r>
                      <a:endParaRPr lang="ru-RU" sz="1200" b="1" dirty="0">
                        <a:solidFill>
                          <a:srgbClr val="008000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0517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rgbClr val="002060"/>
                          </a:solidFill>
                          <a:latin typeface="+mj-lt"/>
                        </a:rPr>
                        <a:t>ГБУЗ РБ Архангельская ЦРБ </a:t>
                      </a:r>
                      <a:endParaRPr lang="ru-RU" sz="1200" b="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+mj-lt"/>
                        </a:rPr>
                        <a:t>87%</a:t>
                      </a:r>
                      <a:endParaRPr lang="ru-RU" sz="12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+mj-lt"/>
                        </a:rPr>
                        <a:t>84%    (-3%)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008000"/>
                          </a:solidFill>
                          <a:latin typeface="+mj-lt"/>
                        </a:rPr>
                        <a:t>92% (+8%)</a:t>
                      </a:r>
                      <a:endParaRPr lang="ru-RU" sz="1200" b="1" dirty="0">
                        <a:solidFill>
                          <a:srgbClr val="008000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0517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rgbClr val="002060"/>
                          </a:solidFill>
                          <a:latin typeface="+mj-lt"/>
                        </a:rPr>
                        <a:t>ГБУЗ</a:t>
                      </a:r>
                      <a:r>
                        <a:rPr lang="ru-RU" sz="1200" b="0" baseline="0" dirty="0" smtClean="0">
                          <a:solidFill>
                            <a:srgbClr val="002060"/>
                          </a:solidFill>
                          <a:latin typeface="+mj-lt"/>
                        </a:rPr>
                        <a:t> РБ </a:t>
                      </a:r>
                      <a:r>
                        <a:rPr lang="ru-RU" sz="1200" b="0" baseline="0" dirty="0" err="1" smtClean="0">
                          <a:solidFill>
                            <a:srgbClr val="002060"/>
                          </a:solidFill>
                          <a:latin typeface="+mj-lt"/>
                        </a:rPr>
                        <a:t>Баймакская</a:t>
                      </a:r>
                      <a:r>
                        <a:rPr lang="ru-RU" sz="1200" b="0" baseline="0" dirty="0" smtClean="0">
                          <a:solidFill>
                            <a:srgbClr val="002060"/>
                          </a:solidFill>
                          <a:latin typeface="+mj-lt"/>
                        </a:rPr>
                        <a:t> ЦРБ </a:t>
                      </a:r>
                      <a:endParaRPr lang="ru-RU" sz="1200" b="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+mj-lt"/>
                        </a:rPr>
                        <a:t>83%</a:t>
                      </a:r>
                      <a:endParaRPr lang="ru-RU" sz="12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+mj-lt"/>
                        </a:rPr>
                        <a:t>83%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008000"/>
                          </a:solidFill>
                          <a:latin typeface="+mj-lt"/>
                        </a:rPr>
                        <a:t>90%(+7%)</a:t>
                      </a:r>
                      <a:endParaRPr lang="ru-RU" sz="1200" b="1" dirty="0">
                        <a:solidFill>
                          <a:srgbClr val="008000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2277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rgbClr val="002060"/>
                          </a:solidFill>
                          <a:latin typeface="+mj-lt"/>
                        </a:rPr>
                        <a:t>ГБУЗ РБ </a:t>
                      </a:r>
                      <a:r>
                        <a:rPr lang="ru-RU" sz="1200" b="0" dirty="0" err="1" smtClean="0">
                          <a:solidFill>
                            <a:srgbClr val="002060"/>
                          </a:solidFill>
                          <a:latin typeface="+mj-lt"/>
                        </a:rPr>
                        <a:t>Исянгуловская</a:t>
                      </a:r>
                      <a:r>
                        <a:rPr lang="ru-RU" sz="1200" b="0" dirty="0" smtClean="0">
                          <a:solidFill>
                            <a:srgbClr val="002060"/>
                          </a:solidFill>
                          <a:latin typeface="+mj-lt"/>
                        </a:rPr>
                        <a:t> ЦРБ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+mj-lt"/>
                        </a:rPr>
                        <a:t>75%</a:t>
                      </a:r>
                      <a:endParaRPr lang="ru-RU" sz="12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008000"/>
                          </a:solidFill>
                          <a:latin typeface="+mj-lt"/>
                        </a:rPr>
                        <a:t>96%    (+21%)</a:t>
                      </a:r>
                      <a:endParaRPr lang="ru-RU" sz="1200" b="1" dirty="0">
                        <a:solidFill>
                          <a:srgbClr val="00800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+mj-lt"/>
                        </a:rPr>
                        <a:t>96% 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1034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rgbClr val="002060"/>
                          </a:solidFill>
                          <a:latin typeface="+mj-lt"/>
                        </a:rPr>
                        <a:t>ГБУЗ РБ ЦГБ г. Сибай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+mj-lt"/>
                        </a:rPr>
                        <a:t>90%</a:t>
                      </a:r>
                      <a:endParaRPr lang="ru-RU" sz="12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008000"/>
                          </a:solidFill>
                          <a:latin typeface="+mj-lt"/>
                        </a:rPr>
                        <a:t>97%  (+17%)</a:t>
                      </a:r>
                      <a:endParaRPr lang="ru-RU" sz="1200" b="1" dirty="0">
                        <a:solidFill>
                          <a:srgbClr val="00800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+mj-lt"/>
                        </a:rPr>
                        <a:t>97%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4875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rgbClr val="002060"/>
                          </a:solidFill>
                          <a:latin typeface="+mj-lt"/>
                        </a:rPr>
                        <a:t>ГБУЗ РБ </a:t>
                      </a:r>
                      <a:r>
                        <a:rPr lang="ru-RU" sz="1200" b="0" dirty="0" err="1" smtClean="0">
                          <a:solidFill>
                            <a:srgbClr val="002060"/>
                          </a:solidFill>
                          <a:latin typeface="+mj-lt"/>
                        </a:rPr>
                        <a:t>Акъярская</a:t>
                      </a:r>
                      <a:r>
                        <a:rPr lang="ru-RU" sz="1200" b="0" dirty="0" smtClean="0">
                          <a:solidFill>
                            <a:srgbClr val="002060"/>
                          </a:solidFill>
                          <a:latin typeface="+mj-lt"/>
                        </a:rPr>
                        <a:t> ЦРБ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+mj-lt"/>
                        </a:rPr>
                        <a:t>80%</a:t>
                      </a:r>
                      <a:endParaRPr lang="ru-RU" sz="12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008000"/>
                          </a:solidFill>
                          <a:latin typeface="+mj-lt"/>
                        </a:rPr>
                        <a:t>92%    (+12%)</a:t>
                      </a:r>
                      <a:endParaRPr lang="ru-RU" sz="1200" b="1" dirty="0">
                        <a:solidFill>
                          <a:srgbClr val="00800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+mj-lt"/>
                        </a:rPr>
                        <a:t>92%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1034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rgbClr val="002060"/>
                          </a:solidFill>
                          <a:latin typeface="+mj-lt"/>
                        </a:rPr>
                        <a:t>ГБУЗ РБ </a:t>
                      </a:r>
                      <a:r>
                        <a:rPr lang="ru-RU" sz="1200" b="0" dirty="0" err="1" smtClean="0">
                          <a:solidFill>
                            <a:srgbClr val="002060"/>
                          </a:solidFill>
                          <a:latin typeface="+mj-lt"/>
                        </a:rPr>
                        <a:t>Аскинская</a:t>
                      </a:r>
                      <a:r>
                        <a:rPr lang="ru-RU" sz="1200" b="0" dirty="0" smtClean="0">
                          <a:solidFill>
                            <a:srgbClr val="002060"/>
                          </a:solidFill>
                          <a:latin typeface="+mj-lt"/>
                        </a:rPr>
                        <a:t> ЦРБ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+mj-lt"/>
                        </a:rPr>
                        <a:t>82%</a:t>
                      </a:r>
                      <a:endParaRPr lang="ru-RU" sz="12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008000"/>
                          </a:solidFill>
                          <a:latin typeface="+mj-lt"/>
                        </a:rPr>
                        <a:t>91%  (+9%)</a:t>
                      </a:r>
                      <a:endParaRPr lang="ru-RU" sz="1200" b="1" dirty="0">
                        <a:solidFill>
                          <a:srgbClr val="00800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+mj-lt"/>
                        </a:rPr>
                        <a:t>91%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6" name="Стрелка вниз 15"/>
          <p:cNvSpPr/>
          <p:nvPr/>
        </p:nvSpPr>
        <p:spPr>
          <a:xfrm rot="10800000">
            <a:off x="487971" y="2132856"/>
            <a:ext cx="279205" cy="1072192"/>
          </a:xfrm>
          <a:prstGeom prst="downArrow">
            <a:avLst/>
          </a:prstGeom>
          <a:solidFill>
            <a:srgbClr val="008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50"/>
              </a:solidFill>
            </a:endParaRPr>
          </a:p>
        </p:txBody>
      </p:sp>
      <p:sp>
        <p:nvSpPr>
          <p:cNvPr id="17" name="Стрелка вниз 16"/>
          <p:cNvSpPr/>
          <p:nvPr/>
        </p:nvSpPr>
        <p:spPr>
          <a:xfrm>
            <a:off x="2411760" y="4751144"/>
            <a:ext cx="284865" cy="1072192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1917471"/>
              </p:ext>
            </p:extLst>
          </p:nvPr>
        </p:nvGraphicFramePr>
        <p:xfrm>
          <a:off x="2987824" y="4371268"/>
          <a:ext cx="5472608" cy="183194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7363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29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92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9187">
                <a:tc>
                  <a:txBody>
                    <a:bodyPr/>
                    <a:lstStyle/>
                    <a:p>
                      <a:endParaRPr lang="ru-RU" sz="9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На 06.06.2023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+mj-lt"/>
                        </a:rPr>
                        <a:t>На 23.06.2023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+mj-lt"/>
                        </a:rPr>
                        <a:t>На 21.08.2023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4119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rgbClr val="002060"/>
                          </a:solidFill>
                          <a:latin typeface="+mj-lt"/>
                        </a:rPr>
                        <a:t>ГБУЗ РБ ГКБ </a:t>
                      </a:r>
                      <a:r>
                        <a:rPr lang="ru-RU" sz="1200" b="0" dirty="0" err="1" smtClean="0">
                          <a:solidFill>
                            <a:srgbClr val="002060"/>
                          </a:solidFill>
                          <a:latin typeface="+mj-lt"/>
                        </a:rPr>
                        <a:t>Демского</a:t>
                      </a:r>
                      <a:r>
                        <a:rPr lang="ru-RU" sz="1200" b="0" dirty="0" smtClean="0">
                          <a:solidFill>
                            <a:srgbClr val="002060"/>
                          </a:solidFill>
                          <a:latin typeface="+mj-lt"/>
                        </a:rPr>
                        <a:t> района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99%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FF6600"/>
                          </a:solidFill>
                          <a:latin typeface="+mj-lt"/>
                        </a:rPr>
                        <a:t>74% (-22%)</a:t>
                      </a:r>
                      <a:endParaRPr lang="ru-RU" sz="1200" b="1" dirty="0">
                        <a:solidFill>
                          <a:srgbClr val="FF660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74%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5679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rgbClr val="002060"/>
                          </a:solidFill>
                          <a:latin typeface="+mj-lt"/>
                        </a:rPr>
                        <a:t>ГБУЗ РБ ГКБ 21 </a:t>
                      </a:r>
                      <a:r>
                        <a:rPr lang="ru-RU" sz="1200" b="0" dirty="0" err="1" smtClean="0">
                          <a:solidFill>
                            <a:srgbClr val="002060"/>
                          </a:solidFill>
                          <a:latin typeface="+mj-lt"/>
                        </a:rPr>
                        <a:t>г.Уфа</a:t>
                      </a:r>
                      <a:endParaRPr lang="ru-RU" sz="1200" b="0" dirty="0" smtClean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80%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80%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FF6600"/>
                          </a:solidFill>
                          <a:latin typeface="+mj-lt"/>
                        </a:rPr>
                        <a:t>78% (-2%)</a:t>
                      </a:r>
                      <a:endParaRPr lang="ru-RU" sz="1200" b="1" dirty="0">
                        <a:solidFill>
                          <a:srgbClr val="FF6600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9729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rgbClr val="002060"/>
                          </a:solidFill>
                          <a:latin typeface="+mj-lt"/>
                        </a:rPr>
                        <a:t>ГБУЗ РБ Белорецкая ЦРКБ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80%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FF6600"/>
                          </a:solidFill>
                          <a:latin typeface="+mj-lt"/>
                        </a:rPr>
                        <a:t>75% (-5%)</a:t>
                      </a:r>
                      <a:endParaRPr lang="ru-RU" sz="1200" b="1" dirty="0">
                        <a:solidFill>
                          <a:srgbClr val="FF660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FF6600"/>
                          </a:solidFill>
                          <a:latin typeface="+mj-lt"/>
                        </a:rPr>
                        <a:t>73% (-2%)</a:t>
                      </a:r>
                      <a:endParaRPr lang="ru-RU" sz="1200" b="1" dirty="0">
                        <a:solidFill>
                          <a:srgbClr val="FF6600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4591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rgbClr val="002060"/>
                          </a:solidFill>
                          <a:latin typeface="+mj-lt"/>
                        </a:rPr>
                        <a:t>ГБУЗ РБ </a:t>
                      </a:r>
                      <a:r>
                        <a:rPr lang="ru-RU" sz="1200" b="0" dirty="0" err="1" smtClean="0">
                          <a:solidFill>
                            <a:srgbClr val="002060"/>
                          </a:solidFill>
                          <a:latin typeface="+mj-lt"/>
                        </a:rPr>
                        <a:t>Мишкинская</a:t>
                      </a:r>
                      <a:r>
                        <a:rPr lang="ru-RU" sz="1200" b="0" dirty="0" smtClean="0">
                          <a:solidFill>
                            <a:srgbClr val="002060"/>
                          </a:solidFill>
                          <a:latin typeface="+mj-lt"/>
                        </a:rPr>
                        <a:t> ЦРБ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80%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91% (+11%)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FF6600"/>
                          </a:solidFill>
                          <a:latin typeface="+mj-lt"/>
                        </a:rPr>
                        <a:t>85% (-6%)</a:t>
                      </a:r>
                      <a:endParaRPr lang="ru-RU" sz="1200" b="1" dirty="0">
                        <a:solidFill>
                          <a:srgbClr val="FF6600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9729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rgbClr val="002060"/>
                          </a:solidFill>
                          <a:latin typeface="+mj-lt"/>
                        </a:rPr>
                        <a:t>ГБУЗ РБ </a:t>
                      </a:r>
                      <a:r>
                        <a:rPr lang="ru-RU" sz="1200" b="0" dirty="0" err="1" smtClean="0">
                          <a:solidFill>
                            <a:srgbClr val="002060"/>
                          </a:solidFill>
                          <a:latin typeface="+mj-lt"/>
                        </a:rPr>
                        <a:t>Аскаровская</a:t>
                      </a:r>
                      <a:r>
                        <a:rPr lang="ru-RU" sz="1200" b="0" dirty="0" smtClean="0">
                          <a:solidFill>
                            <a:srgbClr val="002060"/>
                          </a:solidFill>
                          <a:latin typeface="+mj-lt"/>
                        </a:rPr>
                        <a:t> ЦРБ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100%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100%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FF6600"/>
                          </a:solidFill>
                          <a:latin typeface="+mj-lt"/>
                        </a:rPr>
                        <a:t>87% (-13%)</a:t>
                      </a:r>
                      <a:endParaRPr lang="ru-RU" sz="1200" b="1" dirty="0">
                        <a:solidFill>
                          <a:srgbClr val="FF6600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4042620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052" y="1052736"/>
            <a:ext cx="9143735" cy="5805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703329" y="100658"/>
            <a:ext cx="8440538" cy="862362"/>
          </a:xfrm>
          <a:prstGeom prst="rect">
            <a:avLst/>
          </a:prstGeom>
          <a:noFill/>
        </p:spPr>
        <p:txBody>
          <a:bodyPr wrap="square" lIns="76782" tIns="38391" rIns="76782" bIns="38391" rtlCol="0">
            <a:spAutoFit/>
          </a:bodyPr>
          <a:lstStyle/>
          <a:p>
            <a:pPr algn="ctr"/>
            <a:r>
              <a:rPr lang="ru-RU" sz="17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Среднее время ожидания приема врачей</a:t>
            </a:r>
          </a:p>
          <a:p>
            <a:pPr algn="ctr"/>
            <a:r>
              <a:rPr lang="ru-RU" sz="17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(по данным РМИАС, представленным ГКУЗ РБ МИАЦ)</a:t>
            </a:r>
            <a:r>
              <a:rPr lang="en-US" sz="17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endParaRPr lang="ru-RU" sz="17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7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 период  с 1 января   2023 года по 16 августа  2023 года) </a:t>
            </a:r>
            <a:endParaRPr lang="ru-RU" sz="17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9" y="52445"/>
            <a:ext cx="766365" cy="766613"/>
          </a:xfrm>
          <a:prstGeom prst="rect">
            <a:avLst/>
          </a:prstGeom>
        </p:spPr>
      </p:pic>
      <p:sp>
        <p:nvSpPr>
          <p:cNvPr id="31" name="Прямоугольник 30"/>
          <p:cNvSpPr/>
          <p:nvPr/>
        </p:nvSpPr>
        <p:spPr>
          <a:xfrm>
            <a:off x="8819135" y="6382141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6</a:t>
            </a:r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2985689678"/>
              </p:ext>
            </p:extLst>
          </p:nvPr>
        </p:nvGraphicFramePr>
        <p:xfrm>
          <a:off x="1828890" y="1354314"/>
          <a:ext cx="5472608" cy="3976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312745" y="1188349"/>
            <a:ext cx="29097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КОНКУРЕНТНЫЙ СЛОТ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2072" y="5643477"/>
            <a:ext cx="23714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cs typeface="Arial" charset="0"/>
              </a:rPr>
              <a:t>Время ожидания  </a:t>
            </a:r>
            <a:endParaRPr lang="ru-RU" b="1" dirty="0" smtClean="0">
              <a:solidFill>
                <a:srgbClr val="0070C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charset="0"/>
              <a:cs typeface="Arial" charset="0"/>
            </a:endParaRPr>
          </a:p>
          <a:p>
            <a:pPr algn="ctr"/>
            <a:r>
              <a:rPr lang="ru-RU" b="1" dirty="0" smtClean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cs typeface="Arial" charset="0"/>
              </a:rPr>
              <a:t>приема </a:t>
            </a:r>
            <a:r>
              <a:rPr lang="ru-RU" b="1" dirty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cs typeface="Arial" charset="0"/>
              </a:rPr>
              <a:t>врача</a:t>
            </a:r>
          </a:p>
          <a:p>
            <a:pPr algn="ctr"/>
            <a:r>
              <a:rPr lang="ru-RU" b="1" dirty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cs typeface="Arial" charset="0"/>
              </a:rPr>
              <a:t> больше 14 дней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0637888"/>
              </p:ext>
            </p:extLst>
          </p:nvPr>
        </p:nvGraphicFramePr>
        <p:xfrm>
          <a:off x="2939944" y="5432620"/>
          <a:ext cx="4680521" cy="1236743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016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2149">
                <a:tc>
                  <a:txBody>
                    <a:bodyPr/>
                    <a:lstStyle/>
                    <a:p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1.01.2023 по  16.08.2023</a:t>
                      </a:r>
                    </a:p>
                    <a:p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21.08.2023</a:t>
                      </a:r>
                      <a:endParaRPr lang="ru-RU" sz="1100" b="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21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РБ </a:t>
                      </a:r>
                      <a:r>
                        <a:rPr lang="ru-RU" sz="1100" b="0" i="0" u="none" strike="noStrike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Малоязовская</a:t>
                      </a:r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ЦРБ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14,42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14,00</a:t>
                      </a:r>
                      <a:endParaRPr lang="ru-RU" sz="1100" b="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21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РБ </a:t>
                      </a:r>
                      <a:r>
                        <a:rPr lang="ru-RU" sz="1100" b="0" i="0" u="none" strike="noStrike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Акъярская</a:t>
                      </a:r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ЦРБ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14,44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7,32</a:t>
                      </a:r>
                      <a:endParaRPr lang="ru-RU" sz="1100" b="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7612528" y="5842337"/>
            <a:ext cx="28289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 smtClean="0">
                <a:solidFill>
                  <a:srgbClr val="00B050"/>
                </a:solidFill>
              </a:rPr>
              <a:t>!</a:t>
            </a:r>
            <a:r>
              <a:rPr lang="ru-RU" dirty="0" smtClean="0">
                <a:solidFill>
                  <a:srgbClr val="00B050"/>
                </a:solidFill>
              </a:rPr>
              <a:t> </a:t>
            </a:r>
            <a:endParaRPr lang="ru-RU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106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914" y="963020"/>
            <a:ext cx="9143735" cy="5805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703329" y="100658"/>
            <a:ext cx="8440538" cy="862362"/>
          </a:xfrm>
          <a:prstGeom prst="rect">
            <a:avLst/>
          </a:prstGeom>
          <a:noFill/>
        </p:spPr>
        <p:txBody>
          <a:bodyPr wrap="square" lIns="76782" tIns="38391" rIns="76782" bIns="38391" rtlCol="0">
            <a:spAutoFit/>
          </a:bodyPr>
          <a:lstStyle/>
          <a:p>
            <a:pPr algn="ctr"/>
            <a:r>
              <a:rPr lang="ru-RU" sz="17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Среднее время ожидания приема врачей</a:t>
            </a:r>
          </a:p>
          <a:p>
            <a:pPr algn="ctr"/>
            <a:r>
              <a:rPr lang="ru-RU" sz="17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(по данным РМИАС, представленным ГКУЗ РБ МИАЦ)</a:t>
            </a:r>
            <a:r>
              <a:rPr lang="en-US" sz="17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endParaRPr lang="ru-RU" sz="17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7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 период  с 1 мая 2023 года по 31 мая 2023 года) </a:t>
            </a:r>
            <a:endParaRPr lang="ru-RU" sz="17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9" y="52445"/>
            <a:ext cx="766365" cy="766613"/>
          </a:xfrm>
          <a:prstGeom prst="rect">
            <a:avLst/>
          </a:prstGeom>
        </p:spPr>
      </p:pic>
      <p:sp>
        <p:nvSpPr>
          <p:cNvPr id="31" name="Прямоугольник 30"/>
          <p:cNvSpPr/>
          <p:nvPr/>
        </p:nvSpPr>
        <p:spPr>
          <a:xfrm>
            <a:off x="8819135" y="6382141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7</a:t>
            </a:r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1297534969"/>
              </p:ext>
            </p:extLst>
          </p:nvPr>
        </p:nvGraphicFramePr>
        <p:xfrm>
          <a:off x="1500952" y="179455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094067" y="1212334"/>
            <a:ext cx="29097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КОНКУРЕНТНЫЙ СЛОТ 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211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65084"/>
            <a:ext cx="9143735" cy="5805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703329" y="100658"/>
            <a:ext cx="8440538" cy="862362"/>
          </a:xfrm>
          <a:prstGeom prst="rect">
            <a:avLst/>
          </a:prstGeom>
          <a:noFill/>
        </p:spPr>
        <p:txBody>
          <a:bodyPr wrap="square" lIns="76782" tIns="38391" rIns="76782" bIns="38391" rtlCol="0">
            <a:spAutoFit/>
          </a:bodyPr>
          <a:lstStyle/>
          <a:p>
            <a:pPr algn="ctr"/>
            <a:r>
              <a:rPr lang="ru-RU" sz="17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Среднее время ожидания приема врачей </a:t>
            </a:r>
          </a:p>
          <a:p>
            <a:pPr algn="ctr"/>
            <a:r>
              <a:rPr lang="ru-RU" sz="17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7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 данным РМИАС, представленным ГКУЗ РБ МИАЦ) </a:t>
            </a:r>
            <a:r>
              <a:rPr lang="en-US" sz="17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endParaRPr lang="ru-RU" sz="17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7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(период  с 1 июня 2023 года по 22 июня 2023 года) </a:t>
            </a:r>
            <a:endParaRPr lang="ru-RU" sz="17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9" y="52445"/>
            <a:ext cx="766365" cy="766613"/>
          </a:xfrm>
          <a:prstGeom prst="rect">
            <a:avLst/>
          </a:prstGeom>
        </p:spPr>
      </p:pic>
      <p:sp>
        <p:nvSpPr>
          <p:cNvPr id="31" name="Прямоугольник 30"/>
          <p:cNvSpPr/>
          <p:nvPr/>
        </p:nvSpPr>
        <p:spPr>
          <a:xfrm>
            <a:off x="8819135" y="6382141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8</a:t>
            </a:r>
            <a:endParaRPr lang="ru-RU" b="1" dirty="0">
              <a:solidFill>
                <a:srgbClr val="002060"/>
              </a:solidFill>
            </a:endParaRPr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1712693765"/>
              </p:ext>
            </p:extLst>
          </p:nvPr>
        </p:nvGraphicFramePr>
        <p:xfrm>
          <a:off x="179512" y="1699421"/>
          <a:ext cx="5136232" cy="3688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48776" y="5717464"/>
            <a:ext cx="36004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cs typeface="Arial" charset="0"/>
              </a:rPr>
              <a:t>В</a:t>
            </a:r>
            <a:r>
              <a:rPr lang="ru-RU" sz="1600" b="1" dirty="0" smtClean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cs typeface="Arial" charset="0"/>
              </a:rPr>
              <a:t>ремя ожидания  приема врача</a:t>
            </a:r>
          </a:p>
          <a:p>
            <a:pPr algn="ctr"/>
            <a:r>
              <a:rPr lang="ru-RU" sz="1600" b="1" dirty="0" smtClean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cs typeface="Arial" charset="0"/>
              </a:rPr>
              <a:t> больше 14 дней</a:t>
            </a:r>
            <a:endParaRPr lang="ru-RU" sz="1600" b="1" dirty="0">
              <a:solidFill>
                <a:srgbClr val="0070C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charset="0"/>
              <a:cs typeface="Arial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8334358"/>
              </p:ext>
            </p:extLst>
          </p:nvPr>
        </p:nvGraphicFramePr>
        <p:xfrm>
          <a:off x="3998279" y="5446906"/>
          <a:ext cx="4360821" cy="115007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5241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85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81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1470">
                <a:tc>
                  <a:txBody>
                    <a:bodyPr/>
                    <a:lstStyle/>
                    <a:p>
                      <a:endParaRPr lang="ru-RU" sz="9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С 1 мая 2023 года</a:t>
                      </a:r>
                      <a:r>
                        <a:rPr lang="ru-RU" sz="900" baseline="0" dirty="0" smtClean="0"/>
                        <a:t> по 31 мая 2023 года </a:t>
                      </a:r>
                      <a:endParaRPr lang="ru-RU" sz="9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+mj-lt"/>
                        </a:rPr>
                        <a:t>С 1 июня 2023 года по 22 июня 2023 года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9992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rgbClr val="002060"/>
                          </a:solidFill>
                          <a:latin typeface="+mj-lt"/>
                        </a:rPr>
                        <a:t>ГБУЗ РБ Детская поликлиника № 6 г. Уфа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16,0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FF6600"/>
                          </a:solidFill>
                          <a:latin typeface="+mj-lt"/>
                        </a:rPr>
                        <a:t>14,79</a:t>
                      </a:r>
                      <a:endParaRPr lang="ru-RU" sz="1200" b="1" dirty="0">
                        <a:solidFill>
                          <a:srgbClr val="FF6600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187624" y="1207526"/>
            <a:ext cx="29097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КОНКУРЕНТНЫЙ СЛОТ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04591" y="4822907"/>
            <a:ext cx="10801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0" b="1" dirty="0" smtClean="0">
                <a:solidFill>
                  <a:srgbClr val="C00000"/>
                </a:solidFill>
              </a:rPr>
              <a:t> </a:t>
            </a:r>
            <a:r>
              <a:rPr lang="ru-RU" sz="6000" b="1" dirty="0" smtClean="0">
                <a:solidFill>
                  <a:srgbClr val="C00000"/>
                </a:solidFill>
              </a:rPr>
              <a:t>!</a:t>
            </a:r>
            <a:r>
              <a:rPr lang="ru-RU" sz="6000" dirty="0" smtClean="0">
                <a:solidFill>
                  <a:srgbClr val="C00000"/>
                </a:solidFill>
              </a:rPr>
              <a:t> </a:t>
            </a:r>
            <a:endParaRPr lang="ru-RU" sz="6000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355497" y="5517360"/>
            <a:ext cx="43473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>
                <a:solidFill>
                  <a:srgbClr val="00B050"/>
                </a:solidFill>
              </a:rPr>
              <a:t>!</a:t>
            </a:r>
            <a:endParaRPr lang="ru-RU" sz="6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736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13" y="1066480"/>
            <a:ext cx="9143735" cy="5805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703329" y="100658"/>
            <a:ext cx="8440538" cy="339142"/>
          </a:xfrm>
          <a:prstGeom prst="rect">
            <a:avLst/>
          </a:prstGeom>
          <a:noFill/>
        </p:spPr>
        <p:txBody>
          <a:bodyPr wrap="square" lIns="76782" tIns="38391" rIns="76782" bIns="38391" rtlCol="0">
            <a:spAutoFit/>
          </a:bodyPr>
          <a:lstStyle/>
          <a:p>
            <a:pPr algn="ctr"/>
            <a:r>
              <a:rPr lang="ru-RU" sz="17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Типичные ошибки при формировании расписания </a:t>
            </a:r>
            <a:endParaRPr lang="ru-RU" sz="17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9" y="52445"/>
            <a:ext cx="766365" cy="766613"/>
          </a:xfrm>
          <a:prstGeom prst="rect">
            <a:avLst/>
          </a:prstGeom>
        </p:spPr>
      </p:pic>
      <p:sp>
        <p:nvSpPr>
          <p:cNvPr id="31" name="Прямоугольник 30"/>
          <p:cNvSpPr/>
          <p:nvPr/>
        </p:nvSpPr>
        <p:spPr>
          <a:xfrm>
            <a:off x="8819135" y="6382141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9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076406"/>
            <a:ext cx="43648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Некорректное соотношение </a:t>
            </a:r>
          </a:p>
          <a:p>
            <a:r>
              <a:rPr lang="ru-RU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конкурентных и неконкурентных слотов </a:t>
            </a:r>
            <a:endParaRPr lang="ru-RU" sz="1600" dirty="0">
              <a:solidFill>
                <a:srgbClr val="C0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256" y="1822468"/>
            <a:ext cx="4283968" cy="138203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3791" y="1705512"/>
            <a:ext cx="4005344" cy="149360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716016" y="1044427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Некорректное </a:t>
            </a:r>
            <a:r>
              <a:rPr lang="ru-RU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количество</a:t>
            </a:r>
            <a:endParaRPr lang="ru-RU" sz="1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конкурентных и неконкурентных слотов </a:t>
            </a:r>
            <a:endParaRPr lang="ru-RU" sz="1600" dirty="0">
              <a:solidFill>
                <a:srgbClr val="C00000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5191" y="3899214"/>
            <a:ext cx="3772996" cy="2909190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258256" y="3251099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Отсутствие мониторинга длительности нахождения в Листе ожидания</a:t>
            </a:r>
            <a:endParaRPr lang="ru-RU" sz="1600" dirty="0">
              <a:solidFill>
                <a:srgbClr val="C00000"/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56000" y="3857927"/>
            <a:ext cx="4722623" cy="1835221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4584608" y="3297694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Некорректное </a:t>
            </a:r>
            <a:r>
              <a:rPr lang="ru-RU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формирование расписания на занятую ставку</a:t>
            </a:r>
            <a:endParaRPr lang="ru-RU" sz="1600" dirty="0">
              <a:solidFill>
                <a:srgbClr val="C00000"/>
              </a:solidFill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56000" y="5593279"/>
            <a:ext cx="4722623" cy="1158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243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Zased_W_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9120</TotalTime>
  <Words>1045</Words>
  <Application>Microsoft Office PowerPoint</Application>
  <PresentationFormat>Экран (4:3)</PresentationFormat>
  <Paragraphs>192</Paragraphs>
  <Slides>12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Zased_W_</vt:lpstr>
      <vt:lpstr>Презентация PowerPoint</vt:lpstr>
      <vt:lpstr>Запросы в МО республики, оказывающих стоматологическую помощь детям   и в ГКУЗ РБ МИАЦ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БЛАГОДАРЮ ЗА ВНИМАНИЕ!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Арсланов М.М.</dc:creator>
  <cp:lastModifiedBy>User</cp:lastModifiedBy>
  <cp:revision>619</cp:revision>
  <cp:lastPrinted>2023-03-17T04:46:22Z</cp:lastPrinted>
  <dcterms:created xsi:type="dcterms:W3CDTF">2018-09-05T04:07:45Z</dcterms:created>
  <dcterms:modified xsi:type="dcterms:W3CDTF">2023-09-04T07:07:23Z</dcterms:modified>
</cp:coreProperties>
</file>